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984" r:id="rId1"/>
    <p:sldMasterId id="2147483901" r:id="rId2"/>
    <p:sldMasterId id="2147483987" r:id="rId3"/>
    <p:sldMasterId id="2147483648" r:id="rId4"/>
  </p:sldMasterIdLst>
  <p:notesMasterIdLst>
    <p:notesMasterId r:id="rId76"/>
  </p:notesMasterIdLst>
  <p:sldIdLst>
    <p:sldId id="293" r:id="rId5"/>
    <p:sldId id="277" r:id="rId6"/>
    <p:sldId id="272" r:id="rId7"/>
    <p:sldId id="292" r:id="rId8"/>
    <p:sldId id="262" r:id="rId9"/>
    <p:sldId id="281" r:id="rId10"/>
    <p:sldId id="2553" r:id="rId11"/>
    <p:sldId id="286" r:id="rId12"/>
    <p:sldId id="2551" r:id="rId13"/>
    <p:sldId id="2552" r:id="rId14"/>
    <p:sldId id="2554" r:id="rId15"/>
    <p:sldId id="2555" r:id="rId16"/>
    <p:sldId id="297" r:id="rId17"/>
    <p:sldId id="2579" r:id="rId18"/>
    <p:sldId id="2580" r:id="rId19"/>
    <p:sldId id="2581" r:id="rId20"/>
    <p:sldId id="2582" r:id="rId21"/>
    <p:sldId id="2583" r:id="rId22"/>
    <p:sldId id="2584" r:id="rId23"/>
    <p:sldId id="2585" r:id="rId24"/>
    <p:sldId id="2586" r:id="rId25"/>
    <p:sldId id="2587" r:id="rId26"/>
    <p:sldId id="2588" r:id="rId27"/>
    <p:sldId id="2589" r:id="rId28"/>
    <p:sldId id="2547" r:id="rId29"/>
    <p:sldId id="2590" r:id="rId30"/>
    <p:sldId id="2591" r:id="rId31"/>
    <p:sldId id="2592" r:id="rId32"/>
    <p:sldId id="2593" r:id="rId33"/>
    <p:sldId id="2594" r:id="rId34"/>
    <p:sldId id="2595" r:id="rId35"/>
    <p:sldId id="2596" r:id="rId36"/>
    <p:sldId id="2597" r:id="rId37"/>
    <p:sldId id="2598" r:id="rId38"/>
    <p:sldId id="2599" r:id="rId39"/>
    <p:sldId id="2600" r:id="rId40"/>
    <p:sldId id="2601" r:id="rId41"/>
    <p:sldId id="2602" r:id="rId42"/>
    <p:sldId id="2603" r:id="rId43"/>
    <p:sldId id="2604" r:id="rId44"/>
    <p:sldId id="2605" r:id="rId45"/>
    <p:sldId id="2606" r:id="rId46"/>
    <p:sldId id="2607" r:id="rId47"/>
    <p:sldId id="2549" r:id="rId48"/>
    <p:sldId id="2548" r:id="rId49"/>
    <p:sldId id="2556" r:id="rId50"/>
    <p:sldId id="2557" r:id="rId51"/>
    <p:sldId id="2558" r:id="rId52"/>
    <p:sldId id="2559" r:id="rId53"/>
    <p:sldId id="2560" r:id="rId54"/>
    <p:sldId id="2561" r:id="rId55"/>
    <p:sldId id="2562" r:id="rId56"/>
    <p:sldId id="2563" r:id="rId57"/>
    <p:sldId id="2564" r:id="rId58"/>
    <p:sldId id="2565" r:id="rId59"/>
    <p:sldId id="2566" r:id="rId60"/>
    <p:sldId id="2567" r:id="rId61"/>
    <p:sldId id="2568" r:id="rId62"/>
    <p:sldId id="2569" r:id="rId63"/>
    <p:sldId id="2570" r:id="rId64"/>
    <p:sldId id="2571" r:id="rId65"/>
    <p:sldId id="2572" r:id="rId66"/>
    <p:sldId id="2573" r:id="rId67"/>
    <p:sldId id="2574" r:id="rId68"/>
    <p:sldId id="2575" r:id="rId69"/>
    <p:sldId id="2576" r:id="rId70"/>
    <p:sldId id="2577" r:id="rId71"/>
    <p:sldId id="2578" r:id="rId72"/>
    <p:sldId id="2530" r:id="rId73"/>
    <p:sldId id="2522" r:id="rId74"/>
    <p:sldId id="295" r:id="rId75"/>
  </p:sldIdLst>
  <p:sldSz cx="12192000" cy="6858000"/>
  <p:notesSz cx="6858000" cy="9144000"/>
  <p:embeddedFontLst>
    <p:embeddedFont>
      <p:font typeface="Calibri" panose="020F0502020204030204" pitchFamily="34" charset="0"/>
      <p:regular r:id="rId77"/>
      <p:bold r:id="rId78"/>
      <p:italic r:id="rId79"/>
      <p:boldItalic r:id="rId80"/>
    </p:embeddedFont>
    <p:embeddedFont>
      <p:font typeface="Georgia" panose="02040502050405020303" pitchFamily="18" charset="0"/>
      <p:regular r:id="rId81"/>
      <p:bold r:id="rId82"/>
      <p:italic r:id="rId83"/>
      <p:boldItalic r:id="rId84"/>
    </p:embeddedFont>
    <p:embeddedFont>
      <p:font typeface="Segoe UI" panose="020B0502040204020203" pitchFamily="34" charset="0"/>
      <p:regular r:id="rId85"/>
      <p:bold r:id="rId86"/>
      <p:italic r:id="rId87"/>
      <p:boldItalic r:id="rId88"/>
    </p:embeddedFont>
    <p:embeddedFont>
      <p:font typeface="Segoe UI Semibold" panose="020B0702040204020203" pitchFamily="34" charset="0"/>
      <p:bold r:id="rId89"/>
      <p:boldItalic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1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84" Type="http://schemas.openxmlformats.org/officeDocument/2006/relationships/font" Target="fonts/font8.fntdata"/><Relationship Id="rId89" Type="http://schemas.openxmlformats.org/officeDocument/2006/relationships/font" Target="fonts/font13.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3.fntdata"/><Relationship Id="rId87" Type="http://schemas.openxmlformats.org/officeDocument/2006/relationships/font" Target="fonts/font11.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6.fntdata"/><Relationship Id="rId90"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FC358-7636-4486-85D9-BB6B52E2914C}"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9D0AC-E1F5-436D-B805-E15EDDDBE35F}" type="slidenum">
              <a:rPr lang="en-US" smtClean="0"/>
              <a:t>‹#›</a:t>
            </a:fld>
            <a:endParaRPr lang="en-US"/>
          </a:p>
        </p:txBody>
      </p:sp>
    </p:spTree>
    <p:extLst>
      <p:ext uri="{BB962C8B-B14F-4D97-AF65-F5344CB8AC3E}">
        <p14:creationId xmlns:p14="http://schemas.microsoft.com/office/powerpoint/2010/main" val="169514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DFFEB0-D9EC-4D15-B75C-19C49E3E18DB}" type="slidenum">
              <a:rPr lang="en-US" smtClean="0"/>
              <a:pPr/>
              <a:t>14</a:t>
            </a:fld>
            <a:endParaRPr lang="en-US"/>
          </a:p>
        </p:txBody>
      </p:sp>
    </p:spTree>
    <p:extLst>
      <p:ext uri="{BB962C8B-B14F-4D97-AF65-F5344CB8AC3E}">
        <p14:creationId xmlns:p14="http://schemas.microsoft.com/office/powerpoint/2010/main" val="99766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32</a:t>
            </a:fld>
            <a:endParaRPr lang="en-US"/>
          </a:p>
        </p:txBody>
      </p:sp>
    </p:spTree>
    <p:extLst>
      <p:ext uri="{BB962C8B-B14F-4D97-AF65-F5344CB8AC3E}">
        <p14:creationId xmlns:p14="http://schemas.microsoft.com/office/powerpoint/2010/main" val="1719055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33</a:t>
            </a:fld>
            <a:endParaRPr lang="en-US"/>
          </a:p>
        </p:txBody>
      </p:sp>
    </p:spTree>
    <p:extLst>
      <p:ext uri="{BB962C8B-B14F-4D97-AF65-F5344CB8AC3E}">
        <p14:creationId xmlns:p14="http://schemas.microsoft.com/office/powerpoint/2010/main" val="411922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34</a:t>
            </a:fld>
            <a:endParaRPr lang="en-US"/>
          </a:p>
        </p:txBody>
      </p:sp>
    </p:spTree>
    <p:extLst>
      <p:ext uri="{BB962C8B-B14F-4D97-AF65-F5344CB8AC3E}">
        <p14:creationId xmlns:p14="http://schemas.microsoft.com/office/powerpoint/2010/main" val="1312737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35</a:t>
            </a:fld>
            <a:endParaRPr lang="en-US"/>
          </a:p>
        </p:txBody>
      </p:sp>
    </p:spTree>
    <p:extLst>
      <p:ext uri="{BB962C8B-B14F-4D97-AF65-F5344CB8AC3E}">
        <p14:creationId xmlns:p14="http://schemas.microsoft.com/office/powerpoint/2010/main" val="4104421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36</a:t>
            </a:fld>
            <a:endParaRPr lang="en-US"/>
          </a:p>
        </p:txBody>
      </p:sp>
    </p:spTree>
    <p:extLst>
      <p:ext uri="{BB962C8B-B14F-4D97-AF65-F5344CB8AC3E}">
        <p14:creationId xmlns:p14="http://schemas.microsoft.com/office/powerpoint/2010/main" val="2576804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37</a:t>
            </a:fld>
            <a:endParaRPr lang="en-US"/>
          </a:p>
        </p:txBody>
      </p:sp>
    </p:spTree>
    <p:extLst>
      <p:ext uri="{BB962C8B-B14F-4D97-AF65-F5344CB8AC3E}">
        <p14:creationId xmlns:p14="http://schemas.microsoft.com/office/powerpoint/2010/main" val="2556921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38</a:t>
            </a:fld>
            <a:endParaRPr lang="en-US"/>
          </a:p>
        </p:txBody>
      </p:sp>
    </p:spTree>
    <p:extLst>
      <p:ext uri="{BB962C8B-B14F-4D97-AF65-F5344CB8AC3E}">
        <p14:creationId xmlns:p14="http://schemas.microsoft.com/office/powerpoint/2010/main" val="1310382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39</a:t>
            </a:fld>
            <a:endParaRPr lang="en-US"/>
          </a:p>
        </p:txBody>
      </p:sp>
    </p:spTree>
    <p:extLst>
      <p:ext uri="{BB962C8B-B14F-4D97-AF65-F5344CB8AC3E}">
        <p14:creationId xmlns:p14="http://schemas.microsoft.com/office/powerpoint/2010/main" val="1043025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40</a:t>
            </a:fld>
            <a:endParaRPr lang="en-US"/>
          </a:p>
        </p:txBody>
      </p:sp>
    </p:spTree>
    <p:extLst>
      <p:ext uri="{BB962C8B-B14F-4D97-AF65-F5344CB8AC3E}">
        <p14:creationId xmlns:p14="http://schemas.microsoft.com/office/powerpoint/2010/main" val="3173580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41</a:t>
            </a:fld>
            <a:endParaRPr lang="en-US"/>
          </a:p>
        </p:txBody>
      </p:sp>
    </p:spTree>
    <p:extLst>
      <p:ext uri="{BB962C8B-B14F-4D97-AF65-F5344CB8AC3E}">
        <p14:creationId xmlns:p14="http://schemas.microsoft.com/office/powerpoint/2010/main" val="1705792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FFEB0-D9EC-4D15-B75C-19C49E3E18D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3122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571C2766-9E2F-5E4F-A05B-17266F73E113}" type="slidenum">
              <a:rPr lang="en-US">
                <a:latin typeface="Arial" charset="0"/>
                <a:ea typeface="ヒラギノ角ゴ Pro W3" charset="-128"/>
                <a:cs typeface="ヒラギノ角ゴ Pro W3" charset="-128"/>
              </a:rPr>
              <a:pPr/>
              <a:t>43</a:t>
            </a:fld>
            <a:endParaRPr lang="en-US">
              <a:latin typeface="Arial" charset="0"/>
              <a:ea typeface="ヒラギノ角ゴ Pro W3" charset="-128"/>
              <a:cs typeface="ヒラギノ角ゴ Pro W3" charset="-128"/>
            </a:endParaRPr>
          </a:p>
        </p:txBody>
      </p:sp>
      <p:sp>
        <p:nvSpPr>
          <p:cNvPr id="23555" name="Rectangle 2"/>
          <p:cNvSpPr>
            <a:spLocks noGrp="1" noRot="1" noChangeAspect="1" noChangeArrowheads="1"/>
          </p:cNvSpPr>
          <p:nvPr>
            <p:ph type="sldImg"/>
          </p:nvPr>
        </p:nvSpPr>
        <p:spPr>
          <a:xfrm>
            <a:off x="458788" y="720725"/>
            <a:ext cx="6399212" cy="3600450"/>
          </a:xfrm>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extLst>
      <p:ext uri="{BB962C8B-B14F-4D97-AF65-F5344CB8AC3E}">
        <p14:creationId xmlns:p14="http://schemas.microsoft.com/office/powerpoint/2010/main" val="3910576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46</a:t>
            </a:fld>
            <a:endParaRPr lang="en-US"/>
          </a:p>
        </p:txBody>
      </p:sp>
    </p:spTree>
    <p:extLst>
      <p:ext uri="{BB962C8B-B14F-4D97-AF65-F5344CB8AC3E}">
        <p14:creationId xmlns:p14="http://schemas.microsoft.com/office/powerpoint/2010/main" val="4282409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47</a:t>
            </a:fld>
            <a:endParaRPr lang="en-US"/>
          </a:p>
        </p:txBody>
      </p:sp>
    </p:spTree>
    <p:extLst>
      <p:ext uri="{BB962C8B-B14F-4D97-AF65-F5344CB8AC3E}">
        <p14:creationId xmlns:p14="http://schemas.microsoft.com/office/powerpoint/2010/main" val="100659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523995"/>
          </a:xfrm>
        </p:spPr>
        <p:txBody>
          <a:bodyPr/>
          <a:lstStyle/>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48</a:t>
            </a:fld>
            <a:endParaRPr lang="en-US"/>
          </a:p>
        </p:txBody>
      </p:sp>
    </p:spTree>
    <p:extLst>
      <p:ext uri="{BB962C8B-B14F-4D97-AF65-F5344CB8AC3E}">
        <p14:creationId xmlns:p14="http://schemas.microsoft.com/office/powerpoint/2010/main" val="399429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49</a:t>
            </a:fld>
            <a:endParaRPr lang="en-US"/>
          </a:p>
        </p:txBody>
      </p:sp>
    </p:spTree>
    <p:extLst>
      <p:ext uri="{BB962C8B-B14F-4D97-AF65-F5344CB8AC3E}">
        <p14:creationId xmlns:p14="http://schemas.microsoft.com/office/powerpoint/2010/main" val="2069928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0" y="1143000"/>
            <a:ext cx="2743200" cy="1543050"/>
          </a:xfrm>
        </p:spPr>
      </p:sp>
      <p:sp>
        <p:nvSpPr>
          <p:cNvPr id="3" name="Notes Placeholder 2"/>
          <p:cNvSpPr>
            <a:spLocks noGrp="1"/>
          </p:cNvSpPr>
          <p:nvPr>
            <p:ph type="body" idx="1"/>
          </p:nvPr>
        </p:nvSpPr>
        <p:spPr>
          <a:xfrm>
            <a:off x="685800" y="2809461"/>
            <a:ext cx="5486400" cy="6095999"/>
          </a:xfrm>
        </p:spPr>
        <p:txBody>
          <a:bodyPr/>
          <a:lstStyle/>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50</a:t>
            </a:fld>
            <a:endParaRPr lang="en-US"/>
          </a:p>
        </p:txBody>
      </p:sp>
    </p:spTree>
    <p:extLst>
      <p:ext uri="{BB962C8B-B14F-4D97-AF65-F5344CB8AC3E}">
        <p14:creationId xmlns:p14="http://schemas.microsoft.com/office/powerpoint/2010/main" val="1066806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51</a:t>
            </a:fld>
            <a:endParaRPr lang="en-US"/>
          </a:p>
        </p:txBody>
      </p:sp>
    </p:spTree>
    <p:extLst>
      <p:ext uri="{BB962C8B-B14F-4D97-AF65-F5344CB8AC3E}">
        <p14:creationId xmlns:p14="http://schemas.microsoft.com/office/powerpoint/2010/main" val="1472178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52</a:t>
            </a:fld>
            <a:endParaRPr lang="en-US"/>
          </a:p>
        </p:txBody>
      </p:sp>
    </p:spTree>
    <p:extLst>
      <p:ext uri="{BB962C8B-B14F-4D97-AF65-F5344CB8AC3E}">
        <p14:creationId xmlns:p14="http://schemas.microsoft.com/office/powerpoint/2010/main" val="1796718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84143"/>
          </a:xfrm>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53</a:t>
            </a:fld>
            <a:endParaRPr lang="en-US"/>
          </a:p>
        </p:txBody>
      </p:sp>
    </p:spTree>
    <p:extLst>
      <p:ext uri="{BB962C8B-B14F-4D97-AF65-F5344CB8AC3E}">
        <p14:creationId xmlns:p14="http://schemas.microsoft.com/office/powerpoint/2010/main" val="4054344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6013" y="1143000"/>
            <a:ext cx="3786187" cy="2130425"/>
          </a:xfrm>
        </p:spPr>
      </p:sp>
      <p:sp>
        <p:nvSpPr>
          <p:cNvPr id="3" name="Notes Placeholder 2"/>
          <p:cNvSpPr>
            <a:spLocks noGrp="1"/>
          </p:cNvSpPr>
          <p:nvPr>
            <p:ph type="body" idx="1"/>
          </p:nvPr>
        </p:nvSpPr>
        <p:spPr>
          <a:xfrm>
            <a:off x="685800" y="3405809"/>
            <a:ext cx="5486400" cy="5492531"/>
          </a:xfrm>
        </p:spPr>
        <p:txBody>
          <a:bodyPr/>
          <a:lstStyle/>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54</a:t>
            </a:fld>
            <a:endParaRPr lang="en-US"/>
          </a:p>
        </p:txBody>
      </p:sp>
    </p:spTree>
    <p:extLst>
      <p:ext uri="{BB962C8B-B14F-4D97-AF65-F5344CB8AC3E}">
        <p14:creationId xmlns:p14="http://schemas.microsoft.com/office/powerpoint/2010/main" val="2734242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DFFEB0-D9EC-4D15-B75C-19C49E3E18DB}" type="slidenum">
              <a:rPr lang="en-US" smtClean="0"/>
              <a:pPr/>
              <a:t>16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11413" y="1143000"/>
            <a:ext cx="3760787" cy="2114550"/>
          </a:xfrm>
        </p:spPr>
      </p:sp>
      <p:sp>
        <p:nvSpPr>
          <p:cNvPr id="3" name="Notes Placeholder 2"/>
          <p:cNvSpPr>
            <a:spLocks noGrp="1"/>
          </p:cNvSpPr>
          <p:nvPr>
            <p:ph type="body" idx="1"/>
          </p:nvPr>
        </p:nvSpPr>
        <p:spPr>
          <a:xfrm>
            <a:off x="685800" y="3392557"/>
            <a:ext cx="5486400" cy="5292655"/>
          </a:xfr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667B-0CAD-CA40-93DB-4F89A40DA514}"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2047124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06600" y="1143000"/>
            <a:ext cx="4165600" cy="2343150"/>
          </a:xfrm>
        </p:spPr>
      </p:sp>
      <p:sp>
        <p:nvSpPr>
          <p:cNvPr id="3" name="Notes Placeholder 2"/>
          <p:cNvSpPr>
            <a:spLocks noGrp="1"/>
          </p:cNvSpPr>
          <p:nvPr>
            <p:ph type="body" idx="1"/>
          </p:nvPr>
        </p:nvSpPr>
        <p:spPr>
          <a:xfrm>
            <a:off x="685800" y="3698543"/>
            <a:ext cx="5486400" cy="4986670"/>
          </a:xfrm>
        </p:spPr>
        <p:txBody>
          <a:bodyPr/>
          <a:lstStyle/>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56</a:t>
            </a:fld>
            <a:endParaRPr lang="en-US"/>
          </a:p>
        </p:txBody>
      </p:sp>
    </p:spTree>
    <p:extLst>
      <p:ext uri="{BB962C8B-B14F-4D97-AF65-F5344CB8AC3E}">
        <p14:creationId xmlns:p14="http://schemas.microsoft.com/office/powerpoint/2010/main" val="2674189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6288" y="1143000"/>
            <a:ext cx="2855912" cy="1606550"/>
          </a:xfrm>
        </p:spPr>
      </p:sp>
      <p:sp>
        <p:nvSpPr>
          <p:cNvPr id="3" name="Notes Placeholder 2"/>
          <p:cNvSpPr>
            <a:spLocks noGrp="1"/>
          </p:cNvSpPr>
          <p:nvPr>
            <p:ph type="body" idx="1"/>
          </p:nvPr>
        </p:nvSpPr>
        <p:spPr>
          <a:xfrm>
            <a:off x="685800" y="2961563"/>
            <a:ext cx="5821326" cy="5868537"/>
          </a:xfrm>
        </p:spPr>
        <p:txBody>
          <a:bodyPr/>
          <a:lstStyle/>
          <a:p>
            <a:endParaRPr lang="en-US"/>
          </a:p>
        </p:txBody>
      </p:sp>
      <p:sp>
        <p:nvSpPr>
          <p:cNvPr id="4" name="Slide Number Placeholder 3"/>
          <p:cNvSpPr>
            <a:spLocks noGrp="1"/>
          </p:cNvSpPr>
          <p:nvPr>
            <p:ph type="sldNum" sz="quarter" idx="10"/>
          </p:nvPr>
        </p:nvSpPr>
        <p:spPr/>
        <p:txBody>
          <a:bodyPr/>
          <a:lstStyle/>
          <a:p>
            <a:fld id="{C2DF7BB0-DC3B-4D1D-BD27-17A2893BD7CD}" type="slidenum">
              <a:rPr lang="en-US" smtClean="0"/>
              <a:t>57</a:t>
            </a:fld>
            <a:endParaRPr lang="en-US"/>
          </a:p>
        </p:txBody>
      </p:sp>
    </p:spTree>
    <p:extLst>
      <p:ext uri="{BB962C8B-B14F-4D97-AF65-F5344CB8AC3E}">
        <p14:creationId xmlns:p14="http://schemas.microsoft.com/office/powerpoint/2010/main" val="3053801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18662"/>
            <a:ext cx="5486400" cy="3600450"/>
          </a:xfrm>
        </p:spPr>
        <p:txBody>
          <a:bodyPr/>
          <a:lstStyle/>
          <a:p>
            <a:endParaRPr lang="en-US"/>
          </a:p>
        </p:txBody>
      </p:sp>
      <p:sp>
        <p:nvSpPr>
          <p:cNvPr id="4" name="Slide Number Placeholder 3"/>
          <p:cNvSpPr>
            <a:spLocks noGrp="1"/>
          </p:cNvSpPr>
          <p:nvPr>
            <p:ph type="sldNum" sz="quarter" idx="10"/>
          </p:nvPr>
        </p:nvSpPr>
        <p:spPr/>
        <p:txBody>
          <a:bodyPr/>
          <a:lstStyle/>
          <a:p>
            <a:fld id="{C2DF7BB0-DC3B-4D1D-BD27-17A2893BD7CD}" type="slidenum">
              <a:rPr lang="en-US" smtClean="0"/>
              <a:t>58</a:t>
            </a:fld>
            <a:endParaRPr lang="en-US"/>
          </a:p>
        </p:txBody>
      </p:sp>
    </p:spTree>
    <p:extLst>
      <p:ext uri="{BB962C8B-B14F-4D97-AF65-F5344CB8AC3E}">
        <p14:creationId xmlns:p14="http://schemas.microsoft.com/office/powerpoint/2010/main" val="1685355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DF7BB0-DC3B-4D1D-BD27-17A2893BD7CD}" type="slidenum">
              <a:rPr lang="en-US" smtClean="0"/>
              <a:t>59</a:t>
            </a:fld>
            <a:endParaRPr lang="en-US"/>
          </a:p>
        </p:txBody>
      </p:sp>
    </p:spTree>
    <p:extLst>
      <p:ext uri="{BB962C8B-B14F-4D97-AF65-F5344CB8AC3E}">
        <p14:creationId xmlns:p14="http://schemas.microsoft.com/office/powerpoint/2010/main" val="2536023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322656-8894-1544-92AA-01B3CF5E6182}" type="slidenum">
              <a:rPr lang="en-US" smtClean="0"/>
              <a:pPr/>
              <a:t>60</a:t>
            </a:fld>
            <a:endParaRPr lang="en-US"/>
          </a:p>
        </p:txBody>
      </p:sp>
    </p:spTree>
    <p:extLst>
      <p:ext uri="{BB962C8B-B14F-4D97-AF65-F5344CB8AC3E}">
        <p14:creationId xmlns:p14="http://schemas.microsoft.com/office/powerpoint/2010/main" val="2695576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19300" y="1143000"/>
            <a:ext cx="4152900" cy="2335213"/>
          </a:xfrm>
        </p:spPr>
      </p:sp>
      <p:sp>
        <p:nvSpPr>
          <p:cNvPr id="3" name="Notes Placeholder 2"/>
          <p:cNvSpPr>
            <a:spLocks noGrp="1"/>
          </p:cNvSpPr>
          <p:nvPr>
            <p:ph type="body" idx="1"/>
          </p:nvPr>
        </p:nvSpPr>
        <p:spPr>
          <a:xfrm>
            <a:off x="685800" y="3643953"/>
            <a:ext cx="5486400" cy="5308978"/>
          </a:xfrm>
        </p:spPr>
        <p:txBody>
          <a:bodyPr/>
          <a:lstStyle/>
          <a:p>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61</a:t>
            </a:fld>
            <a:endParaRPr lang="en-US"/>
          </a:p>
        </p:txBody>
      </p:sp>
    </p:spTree>
    <p:extLst>
      <p:ext uri="{BB962C8B-B14F-4D97-AF65-F5344CB8AC3E}">
        <p14:creationId xmlns:p14="http://schemas.microsoft.com/office/powerpoint/2010/main" val="381814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322656-8894-1544-92AA-01B3CF5E6182}" type="slidenum">
              <a:rPr lang="en-US" smtClean="0"/>
              <a:pPr/>
              <a:t>62</a:t>
            </a:fld>
            <a:endParaRPr lang="en-US"/>
          </a:p>
        </p:txBody>
      </p:sp>
    </p:spTree>
    <p:extLst>
      <p:ext uri="{BB962C8B-B14F-4D97-AF65-F5344CB8AC3E}">
        <p14:creationId xmlns:p14="http://schemas.microsoft.com/office/powerpoint/2010/main" val="2726393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4075" y="1143000"/>
            <a:ext cx="5318125" cy="2992438"/>
          </a:xfrm>
        </p:spPr>
      </p:sp>
      <p:sp>
        <p:nvSpPr>
          <p:cNvPr id="3" name="Notes Placeholder 2"/>
          <p:cNvSpPr>
            <a:spLocks noGrp="1"/>
          </p:cNvSpPr>
          <p:nvPr>
            <p:ph type="body" idx="1"/>
          </p:nvPr>
        </p:nvSpPr>
        <p:spPr>
          <a:xfrm>
            <a:off x="685800" y="4250401"/>
            <a:ext cx="5486400" cy="4156619"/>
          </a:xfrm>
        </p:spPr>
        <p:txBody>
          <a:bodyPr/>
          <a:lstStyle/>
          <a:p>
            <a:endParaRPr lang="en-US"/>
          </a:p>
        </p:txBody>
      </p:sp>
      <p:sp>
        <p:nvSpPr>
          <p:cNvPr id="4" name="Slide Number Placeholder 3"/>
          <p:cNvSpPr>
            <a:spLocks noGrp="1"/>
          </p:cNvSpPr>
          <p:nvPr>
            <p:ph type="sldNum" sz="quarter" idx="5"/>
          </p:nvPr>
        </p:nvSpPr>
        <p:spPr/>
        <p:txBody>
          <a:bodyPr/>
          <a:lstStyle/>
          <a:p>
            <a:fld id="{02322656-8894-1544-92AA-01B3CF5E6182}" type="slidenum">
              <a:rPr lang="en-US" smtClean="0"/>
              <a:pPr/>
              <a:t>63</a:t>
            </a:fld>
            <a:endParaRPr lang="en-US"/>
          </a:p>
        </p:txBody>
      </p:sp>
    </p:spTree>
    <p:extLst>
      <p:ext uri="{BB962C8B-B14F-4D97-AF65-F5344CB8AC3E}">
        <p14:creationId xmlns:p14="http://schemas.microsoft.com/office/powerpoint/2010/main" val="1024688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02256"/>
          </a:xfrm>
        </p:spPr>
        <p:txBody>
          <a:bodyPr/>
          <a:lstStyle/>
          <a:p>
            <a:endParaRPr lang="en-US"/>
          </a:p>
        </p:txBody>
      </p:sp>
      <p:sp>
        <p:nvSpPr>
          <p:cNvPr id="4" name="Slide Number Placeholder 3"/>
          <p:cNvSpPr>
            <a:spLocks noGrp="1"/>
          </p:cNvSpPr>
          <p:nvPr>
            <p:ph type="sldNum" sz="quarter" idx="5"/>
          </p:nvPr>
        </p:nvSpPr>
        <p:spPr/>
        <p:txBody>
          <a:bodyPr/>
          <a:lstStyle/>
          <a:p>
            <a:fld id="{02322656-8894-1544-92AA-01B3CF5E6182}" type="slidenum">
              <a:rPr lang="en-US" smtClean="0"/>
              <a:pPr/>
              <a:t>64</a:t>
            </a:fld>
            <a:endParaRPr lang="en-US"/>
          </a:p>
        </p:txBody>
      </p:sp>
    </p:spTree>
    <p:extLst>
      <p:ext uri="{BB962C8B-B14F-4D97-AF65-F5344CB8AC3E}">
        <p14:creationId xmlns:p14="http://schemas.microsoft.com/office/powerpoint/2010/main" val="2782878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E9D0AC-E1F5-436D-B805-E15EDDDBE35F}" type="slidenum">
              <a:rPr lang="en-US" smtClean="0"/>
              <a:t>26</a:t>
            </a:fld>
            <a:endParaRPr lang="en-US"/>
          </a:p>
        </p:txBody>
      </p:sp>
    </p:spTree>
    <p:extLst>
      <p:ext uri="{BB962C8B-B14F-4D97-AF65-F5344CB8AC3E}">
        <p14:creationId xmlns:p14="http://schemas.microsoft.com/office/powerpoint/2010/main" val="2589372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4579677"/>
          </a:xfrm>
        </p:spPr>
        <p:txBody>
          <a:bodyPr/>
          <a:lstStyle/>
          <a:p>
            <a:endParaRPr lang="en-US"/>
          </a:p>
        </p:txBody>
      </p:sp>
      <p:sp>
        <p:nvSpPr>
          <p:cNvPr id="4" name="Slide Number Placeholder 3"/>
          <p:cNvSpPr>
            <a:spLocks noGrp="1"/>
          </p:cNvSpPr>
          <p:nvPr>
            <p:ph type="sldNum" sz="quarter" idx="10"/>
          </p:nvPr>
        </p:nvSpPr>
        <p:spPr/>
        <p:txBody>
          <a:bodyPr/>
          <a:lstStyle/>
          <a:p>
            <a:fld id="{C2DF7BB0-DC3B-4D1D-BD27-17A2893BD7CD}" type="slidenum">
              <a:rPr lang="en-US" smtClean="0"/>
              <a:t>65</a:t>
            </a:fld>
            <a:endParaRPr lang="en-US"/>
          </a:p>
        </p:txBody>
      </p:sp>
    </p:spTree>
    <p:extLst>
      <p:ext uri="{BB962C8B-B14F-4D97-AF65-F5344CB8AC3E}">
        <p14:creationId xmlns:p14="http://schemas.microsoft.com/office/powerpoint/2010/main" val="42755276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46288" y="1143000"/>
            <a:ext cx="4125912" cy="2320925"/>
          </a:xfrm>
        </p:spPr>
      </p:sp>
      <p:sp>
        <p:nvSpPr>
          <p:cNvPr id="3" name="Notes Placeholder 2"/>
          <p:cNvSpPr>
            <a:spLocks noGrp="1"/>
          </p:cNvSpPr>
          <p:nvPr>
            <p:ph type="body" idx="1"/>
          </p:nvPr>
        </p:nvSpPr>
        <p:spPr>
          <a:xfrm>
            <a:off x="685800" y="3614569"/>
            <a:ext cx="5486400" cy="5406601"/>
          </a:xfrm>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66</a:t>
            </a:fld>
            <a:endParaRPr lang="en-US"/>
          </a:p>
        </p:txBody>
      </p:sp>
    </p:spTree>
    <p:extLst>
      <p:ext uri="{BB962C8B-B14F-4D97-AF65-F5344CB8AC3E}">
        <p14:creationId xmlns:p14="http://schemas.microsoft.com/office/powerpoint/2010/main" val="1996538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322656-8894-1544-92AA-01B3CF5E6182}" type="slidenum">
              <a:rPr lang="en-US" smtClean="0"/>
              <a:pPr/>
              <a:t>67</a:t>
            </a:fld>
            <a:endParaRPr lang="en-US"/>
          </a:p>
        </p:txBody>
      </p:sp>
    </p:spTree>
    <p:extLst>
      <p:ext uri="{BB962C8B-B14F-4D97-AF65-F5344CB8AC3E}">
        <p14:creationId xmlns:p14="http://schemas.microsoft.com/office/powerpoint/2010/main" val="2647847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322656-8894-1544-92AA-01B3CF5E6182}" type="slidenum">
              <a:rPr lang="en-US" smtClean="0"/>
              <a:pPr/>
              <a:t>68</a:t>
            </a:fld>
            <a:endParaRPr lang="en-US"/>
          </a:p>
        </p:txBody>
      </p:sp>
    </p:spTree>
    <p:extLst>
      <p:ext uri="{BB962C8B-B14F-4D97-AF65-F5344CB8AC3E}">
        <p14:creationId xmlns:p14="http://schemas.microsoft.com/office/powerpoint/2010/main" val="3433917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571C2766-9E2F-5E4F-A05B-17266F73E113}" type="slidenum">
              <a:rPr lang="en-US">
                <a:latin typeface="Arial" charset="0"/>
                <a:ea typeface="ヒラギノ角ゴ Pro W3" charset="-128"/>
                <a:cs typeface="ヒラギノ角ゴ Pro W3" charset="-128"/>
              </a:rPr>
              <a:pPr/>
              <a:t>27</a:t>
            </a:fld>
            <a:endParaRPr lang="en-US">
              <a:latin typeface="Arial" charset="0"/>
              <a:ea typeface="ヒラギノ角ゴ Pro W3" charset="-128"/>
              <a:cs typeface="ヒラギノ角ゴ Pro W3" charset="-128"/>
            </a:endParaRPr>
          </a:p>
        </p:txBody>
      </p:sp>
      <p:sp>
        <p:nvSpPr>
          <p:cNvPr id="23555" name="Rectangle 2"/>
          <p:cNvSpPr>
            <a:spLocks noGrp="1" noRot="1" noChangeAspect="1" noChangeArrowheads="1"/>
          </p:cNvSpPr>
          <p:nvPr>
            <p:ph type="sldImg"/>
          </p:nvPr>
        </p:nvSpPr>
        <p:spPr>
          <a:xfrm>
            <a:off x="458788" y="720725"/>
            <a:ext cx="6399212" cy="3600450"/>
          </a:xfrm>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charset="0"/>
              <a:ea typeface="ヒラギノ角ゴ Pro W3" charset="-128"/>
              <a:cs typeface="ヒラギノ角ゴ Pro W3" charset="-128"/>
            </a:endParaRPr>
          </a:p>
        </p:txBody>
      </p:sp>
    </p:spTree>
    <p:extLst>
      <p:ext uri="{BB962C8B-B14F-4D97-AF65-F5344CB8AC3E}">
        <p14:creationId xmlns:p14="http://schemas.microsoft.com/office/powerpoint/2010/main" val="2314063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43EDE31-B9B0-4397-A84E-8E7D2844BECB}" type="slidenum">
              <a:rPr lang="en-US" smtClean="0"/>
              <a:pPr>
                <a:defRPr/>
              </a:pPr>
              <a:t>28</a:t>
            </a:fld>
            <a:endParaRPr lang="en-US"/>
          </a:p>
        </p:txBody>
      </p:sp>
    </p:spTree>
    <p:extLst>
      <p:ext uri="{BB962C8B-B14F-4D97-AF65-F5344CB8AC3E}">
        <p14:creationId xmlns:p14="http://schemas.microsoft.com/office/powerpoint/2010/main" val="3248227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43EDE31-B9B0-4397-A84E-8E7D2844BECB}" type="slidenum">
              <a:rPr lang="en-US" smtClean="0"/>
              <a:pPr>
                <a:defRPr/>
              </a:pPr>
              <a:t>29</a:t>
            </a:fld>
            <a:endParaRPr lang="en-US"/>
          </a:p>
        </p:txBody>
      </p:sp>
    </p:spTree>
    <p:extLst>
      <p:ext uri="{BB962C8B-B14F-4D97-AF65-F5344CB8AC3E}">
        <p14:creationId xmlns:p14="http://schemas.microsoft.com/office/powerpoint/2010/main" val="4273267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A43EDE31-B9B0-4397-A84E-8E7D2844BECB}" type="slidenum">
              <a:rPr lang="en-US" smtClean="0"/>
              <a:pPr>
                <a:defRPr/>
              </a:pPr>
              <a:t>30</a:t>
            </a:fld>
            <a:endParaRPr lang="en-US"/>
          </a:p>
        </p:txBody>
      </p:sp>
    </p:spTree>
    <p:extLst>
      <p:ext uri="{BB962C8B-B14F-4D97-AF65-F5344CB8AC3E}">
        <p14:creationId xmlns:p14="http://schemas.microsoft.com/office/powerpoint/2010/main" val="105617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A85CF03-B71F-A84C-8C17-7E7FC4447213}" type="slidenum">
              <a:rPr lang="en-US" smtClean="0"/>
              <a:pPr>
                <a:defRPr/>
              </a:pPr>
              <a:t>31</a:t>
            </a:fld>
            <a:endParaRPr lang="en-US"/>
          </a:p>
        </p:txBody>
      </p:sp>
    </p:spTree>
    <p:extLst>
      <p:ext uri="{BB962C8B-B14F-4D97-AF65-F5344CB8AC3E}">
        <p14:creationId xmlns:p14="http://schemas.microsoft.com/office/powerpoint/2010/main" val="1140867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17258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149087" y="457200"/>
            <a:ext cx="3568148"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E5A020-93E9-4D57-88A5-E44105AB3785}"/>
              </a:ext>
            </a:extLst>
          </p:cNvPr>
          <p:cNvSpPr>
            <a:spLocks noGrp="1"/>
          </p:cNvSpPr>
          <p:nvPr>
            <p:ph idx="1"/>
          </p:nvPr>
        </p:nvSpPr>
        <p:spPr>
          <a:xfrm>
            <a:off x="4263887" y="457200"/>
            <a:ext cx="7091501" cy="54117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CB9E7-8B90-4C23-A867-A5D2DBE5A8CB}"/>
              </a:ext>
            </a:extLst>
          </p:cNvPr>
          <p:cNvSpPr>
            <a:spLocks noGrp="1"/>
          </p:cNvSpPr>
          <p:nvPr>
            <p:ph type="body" sz="half" idx="2"/>
          </p:nvPr>
        </p:nvSpPr>
        <p:spPr>
          <a:xfrm>
            <a:off x="149088" y="2057400"/>
            <a:ext cx="356814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3755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94007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2974-4CEB-43C3-BBCF-88E92A6CB9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6928-A0FE-42B1-BA9B-F4CC2D2252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65A9A-634D-4A3D-AB63-0A6E50CCD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01907C5-7ACD-478A-91A2-6641F603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135FA-0582-4F7F-93CE-E4008A5CD746}"/>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91028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CFA1F-559C-4106-9836-3E6058651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C89D0F-1220-4E98-90A5-A7469D7E4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317EA-19D0-4232-B638-7A5E732837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D506AA-DD89-4228-88BB-F5D0DD82D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80902-40DD-41C8-92B7-95E431BD0E5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27307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3668979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 and Content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17489"/>
            <a:ext cx="11506201" cy="776922"/>
          </a:xfrm>
        </p:spPr>
        <p:txBody>
          <a:bodyPr/>
          <a:lstStyle>
            <a:lvl1pPr>
              <a:defRPr b="1">
                <a:latin typeface="Calibri" panose="020F0502020204030204" pitchFamily="34" charset="0"/>
                <a:cs typeface="Calibri" panose="020F0502020204030204" pitchFamily="34" charset="0"/>
              </a:defRPr>
            </a:lvl1pPr>
          </a:lstStyle>
          <a:p>
            <a:r>
              <a:rPr lang="en-US"/>
              <a:t>Enter slide title here</a:t>
            </a:r>
          </a:p>
        </p:txBody>
      </p:sp>
      <p:sp>
        <p:nvSpPr>
          <p:cNvPr id="12" name="Content Placeholder 2"/>
          <p:cNvSpPr>
            <a:spLocks noGrp="1"/>
          </p:cNvSpPr>
          <p:nvPr>
            <p:ph idx="13" hasCustomPrompt="1"/>
          </p:nvPr>
        </p:nvSpPr>
        <p:spPr>
          <a:xfrm>
            <a:off x="4470400" y="1257301"/>
            <a:ext cx="7416800" cy="4994910"/>
          </a:xfrm>
        </p:spPr>
        <p:txBody>
          <a:bodyPr/>
          <a:lstStyle>
            <a:lvl1pPr>
              <a:defRPr baseline="0">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stStyle>
          <a:p>
            <a:pPr lvl="0"/>
            <a:r>
              <a:rPr lang="en-US"/>
              <a:t>Use this when using text with image but not on every slide</a:t>
            </a:r>
          </a:p>
          <a:p>
            <a:pPr lvl="1"/>
            <a:r>
              <a:rPr lang="en-US"/>
              <a:t>Second level</a:t>
            </a:r>
          </a:p>
          <a:p>
            <a:pPr lvl="2"/>
            <a:r>
              <a:rPr lang="en-US"/>
              <a:t>Third level</a:t>
            </a:r>
          </a:p>
        </p:txBody>
      </p:sp>
      <p:sp>
        <p:nvSpPr>
          <p:cNvPr id="14" name="Picture Placeholder 13"/>
          <p:cNvSpPr>
            <a:spLocks noGrp="1"/>
          </p:cNvSpPr>
          <p:nvPr>
            <p:ph type="pic" sz="quarter" idx="14"/>
          </p:nvPr>
        </p:nvSpPr>
        <p:spPr>
          <a:xfrm>
            <a:off x="380999" y="1257301"/>
            <a:ext cx="3898900" cy="4994910"/>
          </a:xfrm>
        </p:spPr>
        <p:txBody>
          <a:bodyPr/>
          <a:lstStyle/>
          <a:p>
            <a:r>
              <a:rPr lang="en-US"/>
              <a:t>Click icon to add picture</a:t>
            </a:r>
          </a:p>
        </p:txBody>
      </p:sp>
    </p:spTree>
    <p:extLst>
      <p:ext uri="{BB962C8B-B14F-4D97-AF65-F5344CB8AC3E}">
        <p14:creationId xmlns:p14="http://schemas.microsoft.com/office/powerpoint/2010/main" val="1178974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219200"/>
            <a:ext cx="4165600" cy="48768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19200"/>
            <a:ext cx="4165600" cy="48768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nvPr>
        </p:nvSpPr>
        <p:spPr>
          <a:xfrm>
            <a:off x="609600" y="457201"/>
            <a:ext cx="9652000" cy="762000"/>
          </a:xfrm>
        </p:spPr>
        <p:txBody>
          <a:bodyPr/>
          <a:lstStyle>
            <a:lvl1pPr algn="l">
              <a:defRPr/>
            </a:lvl1pPr>
          </a:lstStyle>
          <a:p>
            <a:r>
              <a:rPr lang="en-US"/>
              <a:t>Click to edit Master title style</a:t>
            </a:r>
          </a:p>
        </p:txBody>
      </p:sp>
      <p:sp>
        <p:nvSpPr>
          <p:cNvPr id="9" name="Date Placeholder 8"/>
          <p:cNvSpPr>
            <a:spLocks noGrp="1"/>
          </p:cNvSpPr>
          <p:nvPr>
            <p:ph type="dt" sz="half" idx="10"/>
          </p:nvPr>
        </p:nvSpPr>
        <p:spPr>
          <a:xfrm>
            <a:off x="9144001" y="87742"/>
            <a:ext cx="1117599" cy="230832"/>
          </a:xfrm>
          <a:prstGeom prst="rect">
            <a:avLst/>
          </a:prstGeom>
        </p:spPr>
        <p:txBody>
          <a:bodyPr/>
          <a:lstStyle/>
          <a:p>
            <a:pPr defTabSz="914377">
              <a:defRPr/>
            </a:pPr>
            <a:r>
              <a:rPr lang="en-US">
                <a:solidFill>
                  <a:srgbClr val="666666"/>
                </a:solidFill>
              </a:rPr>
              <a:t>2/12/2013</a:t>
            </a:r>
          </a:p>
        </p:txBody>
      </p:sp>
      <p:sp>
        <p:nvSpPr>
          <p:cNvPr id="13" name="Slide Number Placeholder 12"/>
          <p:cNvSpPr>
            <a:spLocks noGrp="1"/>
          </p:cNvSpPr>
          <p:nvPr>
            <p:ph type="sldNum" sz="quarter" idx="11"/>
          </p:nvPr>
        </p:nvSpPr>
        <p:spPr>
          <a:xfrm>
            <a:off x="10261600" y="87742"/>
            <a:ext cx="711200" cy="230832"/>
          </a:xfrm>
          <a:prstGeom prst="rect">
            <a:avLst/>
          </a:prstGeom>
        </p:spPr>
        <p:txBody>
          <a:bodyPr/>
          <a:lstStyle/>
          <a:p>
            <a:pPr defTabSz="914377">
              <a:defRPr/>
            </a:pPr>
            <a:fld id="{7B4DEBEA-930F-4246-8EFB-DA2B00626E2D}" type="slidenum">
              <a:rPr lang="en-US">
                <a:solidFill>
                  <a:srgbClr val="666666"/>
                </a:solidFill>
              </a:rPr>
              <a:pPr defTabSz="914377">
                <a:defRPr/>
              </a:pPr>
              <a:t>‹#›</a:t>
            </a:fld>
            <a:endParaRPr lang="en-US">
              <a:solidFill>
                <a:srgbClr val="666666"/>
              </a:solidFill>
            </a:endParaRPr>
          </a:p>
        </p:txBody>
      </p:sp>
      <p:sp>
        <p:nvSpPr>
          <p:cNvPr id="14" name="Footer Placeholder 13"/>
          <p:cNvSpPr>
            <a:spLocks noGrp="1"/>
          </p:cNvSpPr>
          <p:nvPr>
            <p:ph type="ftr" sz="quarter" idx="12"/>
          </p:nvPr>
        </p:nvSpPr>
        <p:spPr>
          <a:xfrm>
            <a:off x="5283200" y="84826"/>
            <a:ext cx="3860800" cy="230832"/>
          </a:xfrm>
          <a:prstGeom prst="rect">
            <a:avLst/>
          </a:prstGeom>
        </p:spPr>
        <p:txBody>
          <a:bodyPr/>
          <a:lstStyle/>
          <a:p>
            <a:pPr defTabSz="914377">
              <a:defRPr/>
            </a:pPr>
            <a:r>
              <a:rPr lang="en-US">
                <a:solidFill>
                  <a:srgbClr val="666666"/>
                </a:solidFill>
              </a:rPr>
              <a:t>Clive D'Souza - University at Buffalo</a:t>
            </a:r>
          </a:p>
        </p:txBody>
      </p:sp>
    </p:spTree>
    <p:extLst>
      <p:ext uri="{BB962C8B-B14F-4D97-AF65-F5344CB8AC3E}">
        <p14:creationId xmlns:p14="http://schemas.microsoft.com/office/powerpoint/2010/main" val="22561466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rgbClr val="828383"/>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2280" y="6274301"/>
            <a:ext cx="5050171" cy="501203"/>
          </a:xfrm>
          <a:prstGeom prst="rect">
            <a:avLst/>
          </a:prstGeom>
        </p:spPr>
      </p:pic>
    </p:spTree>
    <p:extLst>
      <p:ext uri="{BB962C8B-B14F-4D97-AF65-F5344CB8AC3E}">
        <p14:creationId xmlns:p14="http://schemas.microsoft.com/office/powerpoint/2010/main" val="75046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One Content Type With Title">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pPr>
            <a:r>
              <a:rPr sz="4400"/>
              <a:t>Title Text</a:t>
            </a:r>
          </a:p>
        </p:txBody>
      </p:sp>
      <p:sp>
        <p:nvSpPr>
          <p:cNvPr id="36" name="Shape 36"/>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extLst>
      <p:ext uri="{BB962C8B-B14F-4D97-AF65-F5344CB8AC3E}">
        <p14:creationId xmlns:p14="http://schemas.microsoft.com/office/powerpoint/2010/main" val="36919167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Presentation</a:t>
            </a:r>
            <a:br>
              <a:rPr lang="en-US"/>
            </a:br>
            <a:r>
              <a:rPr lang="en-US"/>
              <a:t>Title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802" y="5869013"/>
            <a:ext cx="6458466" cy="640970"/>
          </a:xfrm>
          <a:prstGeom prst="rect">
            <a:avLst/>
          </a:prstGeom>
        </p:spPr>
      </p:pic>
    </p:spTree>
    <p:extLst>
      <p:ext uri="{BB962C8B-B14F-4D97-AF65-F5344CB8AC3E}">
        <p14:creationId xmlns:p14="http://schemas.microsoft.com/office/powerpoint/2010/main" val="5058798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pic>
        <p:nvPicPr>
          <p:cNvPr id="11" name="Picture 10" descr="United States access board logo">
            <a:extLst>
              <a:ext uri="{FF2B5EF4-FFF2-40B4-BE49-F238E27FC236}">
                <a16:creationId xmlns:a16="http://schemas.microsoft.com/office/drawing/2014/main" id="{6D4E1C88-BD60-47FC-B0BB-7E84A67649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965694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p:nvPr>
        </p:nvSpPr>
        <p:spPr>
          <a:xfrm>
            <a:off x="1022838" y="1695829"/>
            <a:ext cx="10146323" cy="2087335"/>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022838" y="4139941"/>
            <a:ext cx="9144000" cy="1863969"/>
          </a:xfrm>
        </p:spPr>
        <p:txBody>
          <a:bodyPr/>
          <a:lstStyle>
            <a:lvl1pPr marL="0" indent="0" algn="l">
              <a:buNone/>
              <a:defRPr sz="2400" cap="all" baseline="0">
                <a:solidFill>
                  <a:schemeClr val="accent5">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9"/>
          <p:cNvSpPr>
            <a:spLocks noGrp="1"/>
          </p:cNvSpPr>
          <p:nvPr>
            <p:ph type="dt" sz="half" idx="10"/>
          </p:nvPr>
        </p:nvSpPr>
        <p:spPr>
          <a:xfrm>
            <a:off x="1129812" y="6450694"/>
            <a:ext cx="1778977" cy="365125"/>
          </a:xfrm>
        </p:spPr>
        <p:txBody>
          <a:bodyPr/>
          <a:lstStyle>
            <a:lvl1pPr algn="l">
              <a:defRPr>
                <a:solidFill>
                  <a:schemeClr val="bg1"/>
                </a:solidFill>
                <a:effectLst>
                  <a:outerShdw blurRad="38100" dist="38100" dir="2700000" algn="tl">
                    <a:srgbClr val="000000">
                      <a:alpha val="43137"/>
                    </a:srgbClr>
                  </a:outerShdw>
                </a:effectLst>
              </a:defRPr>
            </a:lvl1pPr>
          </a:lstStyle>
          <a:p>
            <a:fld id="{EF9F4DD3-4847-4771-AD28-554010C5ECDC}" type="datetime1">
              <a:rPr lang="en-US" smtClean="0"/>
              <a:pPr/>
              <a:t>4/7/2021</a:t>
            </a:fld>
            <a:endParaRPr lang="en-US"/>
          </a:p>
        </p:txBody>
      </p:sp>
      <p:sp>
        <p:nvSpPr>
          <p:cNvPr id="12" name="Footer Placeholder 10"/>
          <p:cNvSpPr>
            <a:spLocks noGrp="1"/>
          </p:cNvSpPr>
          <p:nvPr>
            <p:ph type="ftr" sz="quarter" idx="11"/>
          </p:nvPr>
        </p:nvSpPr>
        <p:spPr>
          <a:xfrm>
            <a:off x="4038600" y="646603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Robotic Research Proprietary</a:t>
            </a:r>
          </a:p>
        </p:txBody>
      </p:sp>
      <p:sp>
        <p:nvSpPr>
          <p:cNvPr id="13" name="Slide Number Placeholder 11"/>
          <p:cNvSpPr>
            <a:spLocks noGrp="1"/>
          </p:cNvSpPr>
          <p:nvPr>
            <p:ph type="sldNum" sz="quarter" idx="12"/>
          </p:nvPr>
        </p:nvSpPr>
        <p:spPr>
          <a:xfrm>
            <a:off x="9988061" y="6460916"/>
            <a:ext cx="1181100" cy="365125"/>
          </a:xfrm>
        </p:spPr>
        <p:txBody>
          <a:bodyPr/>
          <a:lstStyle>
            <a:lvl1pPr>
              <a:defRPr>
                <a:solidFill>
                  <a:schemeClr val="tx1"/>
                </a:solidFill>
                <a:effectLst>
                  <a:outerShdw blurRad="38100" dist="38100" dir="2700000" algn="tl">
                    <a:srgbClr val="000000">
                      <a:alpha val="43137"/>
                    </a:srgbClr>
                  </a:outerShdw>
                </a:effectLst>
              </a:defRPr>
            </a:lvl1pPr>
          </a:lstStyle>
          <a:p>
            <a:fld id="{B1507D84-018C-4D07-9364-33C30A45DD36}" type="slidenum">
              <a:rPr lang="en-US" smtClean="0"/>
              <a:pPr/>
              <a:t>‹#›</a:t>
            </a:fld>
            <a:endParaRPr lang="en-US"/>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2838" y="555741"/>
            <a:ext cx="4359703" cy="984299"/>
          </a:xfrm>
          <a:prstGeom prst="rect">
            <a:avLst/>
          </a:prstGeom>
          <a:effectLst/>
        </p:spPr>
      </p:pic>
    </p:spTree>
    <p:extLst>
      <p:ext uri="{BB962C8B-B14F-4D97-AF65-F5344CB8AC3E}">
        <p14:creationId xmlns:p14="http://schemas.microsoft.com/office/powerpoint/2010/main" val="20438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11459"/>
          <a:stretch/>
        </p:blipFill>
        <p:spPr>
          <a:xfrm>
            <a:off x="0" y="6391195"/>
            <a:ext cx="12192000" cy="466805"/>
          </a:xfrm>
          <a:prstGeom prst="rect">
            <a:avLst/>
          </a:prstGeom>
        </p:spPr>
      </p:pic>
      <p:sp>
        <p:nvSpPr>
          <p:cNvPr id="2" name="Title 1"/>
          <p:cNvSpPr>
            <a:spLocks noGrp="1"/>
          </p:cNvSpPr>
          <p:nvPr>
            <p:ph type="title"/>
          </p:nvPr>
        </p:nvSpPr>
        <p:spPr>
          <a:xfrm>
            <a:off x="858078" y="552941"/>
            <a:ext cx="10515600" cy="785813"/>
          </a:xfrm>
        </p:spPr>
        <p:txBody>
          <a:bodyPr/>
          <a:lstStyle>
            <a:lvl1pPr algn="ctr">
              <a:defRPr/>
            </a:lvl1pPr>
          </a:lstStyle>
          <a:p>
            <a:r>
              <a:rPr lang="en-US"/>
              <a:t>Click to edit Master title style</a:t>
            </a:r>
          </a:p>
        </p:txBody>
      </p:sp>
      <p:sp>
        <p:nvSpPr>
          <p:cNvPr id="3" name="Content Placeholder 2"/>
          <p:cNvSpPr>
            <a:spLocks noGrp="1"/>
          </p:cNvSpPr>
          <p:nvPr>
            <p:ph idx="1"/>
          </p:nvPr>
        </p:nvSpPr>
        <p:spPr>
          <a:xfrm>
            <a:off x="858078" y="1552988"/>
            <a:ext cx="10515600" cy="3948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l="11589"/>
          <a:stretch/>
        </p:blipFill>
        <p:spPr>
          <a:xfrm>
            <a:off x="0" y="0"/>
            <a:ext cx="12192000" cy="285750"/>
          </a:xfrm>
          <a:prstGeom prst="rect">
            <a:avLst/>
          </a:prstGeom>
          <a:effectLst>
            <a:reflection stA="45000" endPos="30000" dir="5400000" sy="-100000" algn="bl" rotWithShape="0"/>
          </a:effectLst>
        </p:spPr>
      </p:pic>
      <p:sp>
        <p:nvSpPr>
          <p:cNvPr id="10" name="Date Placeholder 9"/>
          <p:cNvSpPr>
            <a:spLocks noGrp="1"/>
          </p:cNvSpPr>
          <p:nvPr>
            <p:ph type="dt" sz="half" idx="10"/>
          </p:nvPr>
        </p:nvSpPr>
        <p:spPr>
          <a:xfrm>
            <a:off x="1134481" y="6447435"/>
            <a:ext cx="1778977" cy="365125"/>
          </a:xfrm>
        </p:spPr>
        <p:txBody>
          <a:bodyPr/>
          <a:lstStyle>
            <a:lvl1pPr algn="l">
              <a:defRPr>
                <a:solidFill>
                  <a:schemeClr val="bg1"/>
                </a:solidFill>
                <a:effectLst>
                  <a:outerShdw blurRad="38100" dist="38100" dir="2700000" algn="tl">
                    <a:srgbClr val="000000">
                      <a:alpha val="43137"/>
                    </a:srgbClr>
                  </a:outerShdw>
                </a:effectLst>
              </a:defRPr>
            </a:lvl1pPr>
          </a:lstStyle>
          <a:p>
            <a:fld id="{F7F642EC-EA1D-4226-8E5A-F7090832D185}" type="datetime1">
              <a:rPr lang="en-US" smtClean="0"/>
              <a:pPr/>
              <a:t>4/7/2021</a:t>
            </a:fld>
            <a:endParaRPr lang="en-US"/>
          </a:p>
        </p:txBody>
      </p:sp>
      <p:sp>
        <p:nvSpPr>
          <p:cNvPr id="11" name="Footer Placeholder 10"/>
          <p:cNvSpPr>
            <a:spLocks noGrp="1"/>
          </p:cNvSpPr>
          <p:nvPr>
            <p:ph type="ftr" sz="quarter" idx="11"/>
          </p:nvPr>
        </p:nvSpPr>
        <p:spPr>
          <a:xfrm>
            <a:off x="4038600" y="646603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Robotic Research Proprietary</a:t>
            </a:r>
          </a:p>
        </p:txBody>
      </p:sp>
      <p:sp>
        <p:nvSpPr>
          <p:cNvPr id="12" name="Slide Number Placeholder 11"/>
          <p:cNvSpPr>
            <a:spLocks noGrp="1"/>
          </p:cNvSpPr>
          <p:nvPr>
            <p:ph type="sldNum" sz="quarter" idx="12"/>
          </p:nvPr>
        </p:nvSpPr>
        <p:spPr>
          <a:xfrm>
            <a:off x="9995411" y="6456697"/>
            <a:ext cx="1181100" cy="365125"/>
          </a:xfrm>
        </p:spPr>
        <p:txBody>
          <a:bodyPr/>
          <a:lstStyle>
            <a:lvl1pPr>
              <a:defRPr>
                <a:solidFill>
                  <a:schemeClr val="tx1"/>
                </a:solidFill>
                <a:effectLst>
                  <a:outerShdw blurRad="38100" dist="38100" dir="2700000" algn="tl">
                    <a:srgbClr val="000000">
                      <a:alpha val="43137"/>
                    </a:srgbClr>
                  </a:outerShdw>
                </a:effectLst>
              </a:defRPr>
            </a:lvl1pPr>
          </a:lstStyle>
          <a:p>
            <a:fld id="{B1507D84-018C-4D07-9364-33C30A45DD36}" type="slidenum">
              <a:rPr lang="en-US" smtClean="0"/>
              <a:pPr/>
              <a:t>‹#›</a:t>
            </a:fld>
            <a:endParaRPr lang="en-US"/>
          </a:p>
        </p:txBody>
      </p:sp>
    </p:spTree>
    <p:extLst>
      <p:ext uri="{BB962C8B-B14F-4D97-AF65-F5344CB8AC3E}">
        <p14:creationId xmlns:p14="http://schemas.microsoft.com/office/powerpoint/2010/main" val="202343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11459"/>
          <a:stretch/>
        </p:blipFill>
        <p:spPr>
          <a:xfrm>
            <a:off x="0" y="6391195"/>
            <a:ext cx="12192000" cy="466805"/>
          </a:xfrm>
          <a:prstGeom prst="rect">
            <a:avLst/>
          </a:prstGeom>
        </p:spPr>
      </p:pic>
      <p:sp>
        <p:nvSpPr>
          <p:cNvPr id="2" name="Title 1"/>
          <p:cNvSpPr>
            <a:spLocks noGrp="1"/>
          </p:cNvSpPr>
          <p:nvPr>
            <p:ph type="title"/>
          </p:nvPr>
        </p:nvSpPr>
        <p:spPr>
          <a:xfrm>
            <a:off x="838200" y="1228802"/>
            <a:ext cx="10515600" cy="785813"/>
          </a:xfrm>
        </p:spPr>
        <p:txBody>
          <a:bodyPr/>
          <a:lstStyle>
            <a:lvl1pPr algn="ctr">
              <a:defRPr/>
            </a:lvl1pPr>
          </a:lstStyle>
          <a:p>
            <a:r>
              <a:rPr lang="en-US"/>
              <a:t>Click to edit Master title style</a:t>
            </a:r>
          </a:p>
        </p:txBody>
      </p:sp>
      <p:sp>
        <p:nvSpPr>
          <p:cNvPr id="3" name="Content Placeholder 2"/>
          <p:cNvSpPr>
            <a:spLocks noGrp="1"/>
          </p:cNvSpPr>
          <p:nvPr>
            <p:ph idx="1"/>
          </p:nvPr>
        </p:nvSpPr>
        <p:spPr>
          <a:xfrm>
            <a:off x="838200" y="2228849"/>
            <a:ext cx="10515600" cy="39481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071" y="438302"/>
            <a:ext cx="2825629" cy="637948"/>
          </a:xfrm>
          <a:prstGeom prst="rect">
            <a:avLst/>
          </a:prstGeom>
          <a:effectLst/>
        </p:spPr>
      </p:pic>
      <p:pic>
        <p:nvPicPr>
          <p:cNvPr id="9" name="Picture 8"/>
          <p:cNvPicPr>
            <a:picLocks noChangeAspect="1"/>
          </p:cNvPicPr>
          <p:nvPr userDrawn="1"/>
        </p:nvPicPr>
        <p:blipFill rotWithShape="1">
          <a:blip r:embed="rId4" cstate="email">
            <a:extLst>
              <a:ext uri="{28A0092B-C50C-407E-A947-70E740481C1C}">
                <a14:useLocalDpi xmlns:a14="http://schemas.microsoft.com/office/drawing/2010/main"/>
              </a:ext>
            </a:extLst>
          </a:blip>
          <a:srcRect l="11589"/>
          <a:stretch/>
        </p:blipFill>
        <p:spPr>
          <a:xfrm>
            <a:off x="0" y="0"/>
            <a:ext cx="12192000" cy="285750"/>
          </a:xfrm>
          <a:prstGeom prst="rect">
            <a:avLst/>
          </a:prstGeom>
          <a:effectLst>
            <a:reflection stA="45000" endPos="30000" dir="5400000" sy="-100000" algn="bl" rotWithShape="0"/>
          </a:effectLst>
        </p:spPr>
      </p:pic>
      <p:sp>
        <p:nvSpPr>
          <p:cNvPr id="10" name="Date Placeholder 9"/>
          <p:cNvSpPr>
            <a:spLocks noGrp="1"/>
          </p:cNvSpPr>
          <p:nvPr>
            <p:ph type="dt" sz="half" idx="10"/>
          </p:nvPr>
        </p:nvSpPr>
        <p:spPr>
          <a:xfrm>
            <a:off x="1134481" y="6447435"/>
            <a:ext cx="1778977" cy="365125"/>
          </a:xfrm>
        </p:spPr>
        <p:txBody>
          <a:bodyPr/>
          <a:lstStyle>
            <a:lvl1pPr algn="l">
              <a:defRPr>
                <a:solidFill>
                  <a:schemeClr val="bg1"/>
                </a:solidFill>
                <a:effectLst>
                  <a:outerShdw blurRad="38100" dist="38100" dir="2700000" algn="tl">
                    <a:srgbClr val="000000">
                      <a:alpha val="43137"/>
                    </a:srgbClr>
                  </a:outerShdw>
                </a:effectLst>
              </a:defRPr>
            </a:lvl1pPr>
          </a:lstStyle>
          <a:p>
            <a:fld id="{F7F642EC-EA1D-4226-8E5A-F7090832D185}" type="datetime1">
              <a:rPr lang="en-US" smtClean="0"/>
              <a:pPr/>
              <a:t>4/7/2021</a:t>
            </a:fld>
            <a:endParaRPr lang="en-US"/>
          </a:p>
        </p:txBody>
      </p:sp>
      <p:sp>
        <p:nvSpPr>
          <p:cNvPr id="11" name="Footer Placeholder 10"/>
          <p:cNvSpPr>
            <a:spLocks noGrp="1"/>
          </p:cNvSpPr>
          <p:nvPr>
            <p:ph type="ftr" sz="quarter" idx="11"/>
          </p:nvPr>
        </p:nvSpPr>
        <p:spPr>
          <a:xfrm>
            <a:off x="4038600" y="6466030"/>
            <a:ext cx="4114800"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Robotic Research Proprietary</a:t>
            </a:r>
          </a:p>
        </p:txBody>
      </p:sp>
      <p:sp>
        <p:nvSpPr>
          <p:cNvPr id="12" name="Slide Number Placeholder 11"/>
          <p:cNvSpPr>
            <a:spLocks noGrp="1"/>
          </p:cNvSpPr>
          <p:nvPr>
            <p:ph type="sldNum" sz="quarter" idx="12"/>
          </p:nvPr>
        </p:nvSpPr>
        <p:spPr>
          <a:xfrm>
            <a:off x="9995411" y="6456697"/>
            <a:ext cx="1181100" cy="365125"/>
          </a:xfrm>
        </p:spPr>
        <p:txBody>
          <a:bodyPr/>
          <a:lstStyle>
            <a:lvl1pPr>
              <a:defRPr>
                <a:solidFill>
                  <a:schemeClr val="tx1"/>
                </a:solidFill>
                <a:effectLst>
                  <a:outerShdw blurRad="38100" dist="38100" dir="2700000" algn="tl">
                    <a:srgbClr val="000000">
                      <a:alpha val="43137"/>
                    </a:srgbClr>
                  </a:outerShdw>
                </a:effectLst>
              </a:defRPr>
            </a:lvl1pPr>
          </a:lstStyle>
          <a:p>
            <a:fld id="{B1507D84-018C-4D07-9364-33C30A45DD36}" type="slidenum">
              <a:rPr lang="en-US" smtClean="0"/>
              <a:pPr/>
              <a:t>‹#›</a:t>
            </a:fld>
            <a:endParaRPr lang="en-US"/>
          </a:p>
        </p:txBody>
      </p:sp>
    </p:spTree>
    <p:extLst>
      <p:ext uri="{BB962C8B-B14F-4D97-AF65-F5344CB8AC3E}">
        <p14:creationId xmlns:p14="http://schemas.microsoft.com/office/powerpoint/2010/main" val="202343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304800"/>
            <a:ext cx="10363200" cy="762000"/>
          </a:xfrm>
        </p:spPr>
        <p:txBody>
          <a:bodyPr/>
          <a:lstStyle/>
          <a:p>
            <a:r>
              <a:rPr lang="en-US"/>
              <a:t>Click to edit Master title style</a:t>
            </a:r>
          </a:p>
        </p:txBody>
      </p:sp>
      <p:sp>
        <p:nvSpPr>
          <p:cNvPr id="3" name="Content Placeholder 2"/>
          <p:cNvSpPr>
            <a:spLocks noGrp="1"/>
          </p:cNvSpPr>
          <p:nvPr>
            <p:ph sz="quarter" idx="1"/>
          </p:nvPr>
        </p:nvSpPr>
        <p:spPr>
          <a:xfrm>
            <a:off x="914400" y="12954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2954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914400" y="34290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429000"/>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b="1"/>
            </a:lvl1pPr>
          </a:lstStyle>
          <a:p>
            <a:r>
              <a:rPr lang="en-US"/>
              <a:t>Click to edit Master title style</a:t>
            </a:r>
          </a:p>
        </p:txBody>
      </p:sp>
      <p:sp>
        <p:nvSpPr>
          <p:cNvPr id="3" name="Content Placeholder 2"/>
          <p:cNvSpPr>
            <a:spLocks noGrp="1"/>
          </p:cNvSpPr>
          <p:nvPr>
            <p:ph sz="half" idx="1"/>
          </p:nvPr>
        </p:nvSpPr>
        <p:spPr>
          <a:xfrm>
            <a:off x="914400" y="1295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95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2192000" cy="762000"/>
          </a:xfrm>
        </p:spPr>
        <p:txBody>
          <a:bodyPr/>
          <a:lstStyle>
            <a:lvl1pPr>
              <a:defRPr sz="3600" b="1"/>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8" name="Rectangle 4"/>
          <p:cNvSpPr>
            <a:spLocks noGrp="1" noChangeArrowheads="1"/>
          </p:cNvSpPr>
          <p:nvPr>
            <p:ph type="ctrTitle"/>
          </p:nvPr>
        </p:nvSpPr>
        <p:spPr>
          <a:xfrm>
            <a:off x="812800" y="1905000"/>
            <a:ext cx="10363200" cy="1143000"/>
          </a:xfrm>
        </p:spPr>
        <p:txBody>
          <a:bodyPr/>
          <a:lstStyle>
            <a:lvl1pPr>
              <a:defRPr/>
            </a:lvl1pPr>
          </a:lstStyle>
          <a:p>
            <a:r>
              <a:rPr lang="en-US"/>
              <a:t>Click to edit Master title style</a:t>
            </a:r>
          </a:p>
        </p:txBody>
      </p:sp>
      <p:sp>
        <p:nvSpPr>
          <p:cNvPr id="6149" name="Rectangle 5"/>
          <p:cNvSpPr>
            <a:spLocks noGrp="1" noChangeArrowheads="1"/>
          </p:cNvSpPr>
          <p:nvPr>
            <p:ph type="subTitle" idx="1"/>
          </p:nvPr>
        </p:nvSpPr>
        <p:spPr>
          <a:xfrm>
            <a:off x="1828800" y="3962400"/>
            <a:ext cx="8534400" cy="1066800"/>
          </a:xfrm>
        </p:spPr>
        <p:txBody>
          <a:bodyPr/>
          <a:lstStyle>
            <a:lvl1pPr marL="0" indent="0" algn="ctr">
              <a:buFontTx/>
              <a:buNone/>
              <a:defRPr/>
            </a:lvl1pPr>
          </a:lstStyle>
          <a:p>
            <a:r>
              <a:rPr lang="en-US"/>
              <a:t>Click to edit Master subtitle style</a:t>
            </a:r>
          </a:p>
        </p:txBody>
      </p:sp>
      <p:sp>
        <p:nvSpPr>
          <p:cNvPr id="13" name="Rectangle 12"/>
          <p:cNvSpPr>
            <a:spLocks noChangeArrowheads="1"/>
          </p:cNvSpPr>
          <p:nvPr userDrawn="1"/>
        </p:nvSpPr>
        <p:spPr bwMode="auto">
          <a:xfrm>
            <a:off x="0" y="0"/>
            <a:ext cx="12192000" cy="228600"/>
          </a:xfrm>
          <a:prstGeom prst="rect">
            <a:avLst/>
          </a:prstGeom>
          <a:solidFill>
            <a:srgbClr val="ECC027"/>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513043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4779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32808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40938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62780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100960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8712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theme" Target="../theme/theme4.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649327762"/>
      </p:ext>
    </p:extLst>
  </p:cSld>
  <p:clrMap bg1="lt1" tx1="dk1" bg2="lt2" tx2="dk2" accent1="accent1" accent2="accent2" accent3="accent3" accent4="accent4" accent5="accent5" accent6="accent6" hlink="hlink" folHlink="folHlink"/>
  <p:sldLayoutIdLst>
    <p:sldLayoutId id="2147483986" r:id="rId1"/>
    <p:sldLayoutId id="2147483661" r:id="rId2"/>
    <p:sldLayoutId id="2147483660" r:id="rId3"/>
    <p:sldLayoutId id="2147483985"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a:latin typeface="Arial" charset="0"/>
              <a:ea typeface="Arial" charset="0"/>
              <a:cs typeface="Arial" charset="0"/>
            </a:endParaRPr>
          </a:p>
        </p:txBody>
      </p:sp>
      <p:pic>
        <p:nvPicPr>
          <p:cNvPr id="14" name="Picture 13"/>
          <p:cNvPicPr>
            <a:picLocks noChangeAspect="1"/>
          </p:cNvPicPr>
          <p:nvPr userDrawn="1"/>
        </p:nvPicPr>
        <p:blipFill rotWithShape="1">
          <a:blip r:embed="rId8" cstate="email">
            <a:extLst>
              <a:ext uri="{28A0092B-C50C-407E-A947-70E740481C1C}">
                <a14:useLocalDpi xmlns:a14="http://schemas.microsoft.com/office/drawing/2010/main"/>
              </a:ext>
            </a:extLst>
          </a:blip>
          <a:srcRect r="-164"/>
          <a:stretch/>
        </p:blipFill>
        <p:spPr>
          <a:xfrm>
            <a:off x="10260281" y="5332020"/>
            <a:ext cx="1931720" cy="1525977"/>
          </a:xfrm>
          <a:prstGeom prst="rect">
            <a:avLst/>
          </a:prstGeom>
        </p:spPr>
      </p:pic>
      <p:sp>
        <p:nvSpPr>
          <p:cNvPr id="12" name="Text Placeholder 11"/>
          <p:cNvSpPr>
            <a:spLocks noGrp="1"/>
          </p:cNvSpPr>
          <p:nvPr>
            <p:ph type="body" idx="1"/>
          </p:nvPr>
        </p:nvSpPr>
        <p:spPr>
          <a:xfrm>
            <a:off x="465328" y="1422489"/>
            <a:ext cx="10515600" cy="38133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13" name="Title Placeholder 12"/>
          <p:cNvSpPr>
            <a:spLocks noGrp="1"/>
          </p:cNvSpPr>
          <p:nvPr>
            <p:ph type="title"/>
          </p:nvPr>
        </p:nvSpPr>
        <p:spPr>
          <a:xfrm>
            <a:off x="184556" y="75434"/>
            <a:ext cx="10515600"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5" r:id="rId1"/>
    <p:sldLayoutId id="2147483983" r:id="rId2"/>
    <p:sldLayoutId id="2147483980" r:id="rId3"/>
    <p:sldLayoutId id="2147483894" r:id="rId4"/>
    <p:sldLayoutId id="2147483929" r:id="rId5"/>
    <p:sldLayoutId id="2147483896" r:id="rId6"/>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F7C96-471D-4408-A20F-E3B8F3F11004}" type="datetime1">
              <a:rPr lang="en-US" smtClean="0"/>
              <a:pPr/>
              <a:t>4/7/2021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Robotic Research Proprietary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07D84-018C-4D07-9364-33C30A45DD36}" type="slidenum">
              <a:rPr lang="en-US" smtClean="0"/>
              <a:pPr/>
              <a:t>‹#›</a:t>
            </a:fld>
            <a:endParaRPr lang="en-US"/>
          </a:p>
        </p:txBody>
      </p:sp>
    </p:spTree>
    <p:extLst>
      <p:ext uri="{BB962C8B-B14F-4D97-AF65-F5344CB8AC3E}">
        <p14:creationId xmlns:p14="http://schemas.microsoft.com/office/powerpoint/2010/main" val="118318368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304800"/>
            <a:ext cx="10363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295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p:cNvSpPr>
            <a:spLocks noChangeArrowheads="1"/>
          </p:cNvSpPr>
          <p:nvPr/>
        </p:nvSpPr>
        <p:spPr bwMode="auto">
          <a:xfrm>
            <a:off x="0" y="0"/>
            <a:ext cx="12192000" cy="228600"/>
          </a:xfrm>
          <a:prstGeom prst="rect">
            <a:avLst/>
          </a:prstGeom>
          <a:solidFill>
            <a:srgbClr val="ECC027"/>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1600" y="6324603"/>
            <a:ext cx="2032000" cy="492275"/>
          </a:xfrm>
          <a:prstGeom prst="rect">
            <a:avLst/>
          </a:prstGeom>
        </p:spPr>
      </p:pic>
    </p:spTree>
  </p:cSld>
  <p:clrMap bg1="lt1" tx1="dk1" bg2="lt2" tx2="dk2" accent1="accent1" accent2="accent2" accent3="accent3" accent4="accent4" accent5="accent5" accent6="accent6" hlink="hlink" folHlink="folHlink"/>
  <p:sldLayoutIdLst>
    <p:sldLayoutId id="2147483700" r:id="rId1"/>
    <p:sldLayoutId id="2147483689" r:id="rId2"/>
    <p:sldLayoutId id="2147483687" r:id="rId3"/>
    <p:sldLayoutId id="214748370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2pPr>
      <a:lvl3pPr algn="ctr" rtl="0" eaLnBrk="0" fontAlgn="base" hangingPunct="0">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3pPr>
      <a:lvl4pPr algn="ctr" rtl="0" eaLnBrk="0" fontAlgn="base" hangingPunct="0">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4pPr>
      <a:lvl5pPr algn="ctr" rtl="0" eaLnBrk="0" fontAlgn="base" hangingPunct="0">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5pPr>
      <a:lvl6pPr marL="457200" algn="ctr" rtl="0" fontAlgn="base">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6pPr>
      <a:lvl7pPr marL="914400" algn="ctr" rtl="0" fontAlgn="base">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7pPr>
      <a:lvl8pPr marL="1371600" algn="ctr" rtl="0" fontAlgn="base">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8pPr>
      <a:lvl9pPr marL="1828800" algn="ctr" rtl="0" fontAlgn="base">
        <a:spcBef>
          <a:spcPct val="0"/>
        </a:spcBef>
        <a:spcAft>
          <a:spcPct val="0"/>
        </a:spcAft>
        <a:defRPr sz="4400">
          <a:solidFill>
            <a:srgbClr val="2A4687"/>
          </a:solidFill>
          <a:latin typeface="Arial" pitchFamily="-108" charset="0"/>
          <a:ea typeface="ヒラギノ角ゴ Pro W3" pitchFamily="-108" charset="-128"/>
          <a:cs typeface="ヒラギノ角ゴ Pro W3" pitchFamily="-108" charset="-128"/>
        </a:defRPr>
      </a:lvl9pPr>
    </p:titleStyle>
    <p:bodyStyle>
      <a:lvl1pPr marL="342900" indent="-342900" algn="l" rtl="0" eaLnBrk="0" fontAlgn="base" hangingPunct="0">
        <a:spcBef>
          <a:spcPct val="0"/>
        </a:spcBef>
        <a:spcAft>
          <a:spcPct val="0"/>
        </a:spcAft>
        <a:buClr>
          <a:srgbClr val="002060"/>
        </a:buClr>
        <a:buChar char="•"/>
        <a:defRPr lang="en-US" sz="3200" dirty="0">
          <a:solidFill>
            <a:schemeClr val="tx1"/>
          </a:solidFill>
          <a:latin typeface="+mn-lt"/>
          <a:ea typeface="+mn-ea"/>
          <a:cs typeface="+mn-cs"/>
        </a:defRPr>
      </a:lvl1pPr>
      <a:lvl2pPr marL="742950" indent="-285750" algn="l" rtl="0" eaLnBrk="0" fontAlgn="base" hangingPunct="0">
        <a:spcBef>
          <a:spcPct val="0"/>
        </a:spcBef>
        <a:spcAft>
          <a:spcPct val="0"/>
        </a:spcAft>
        <a:buClr>
          <a:srgbClr val="002060"/>
        </a:buClr>
        <a:buChar char="–"/>
        <a:defRPr lang="en-US" sz="2800" dirty="0">
          <a:solidFill>
            <a:schemeClr val="tx1"/>
          </a:solidFill>
          <a:latin typeface="+mn-lt"/>
          <a:ea typeface="+mn-ea"/>
          <a:cs typeface="+mn-cs"/>
        </a:defRPr>
      </a:lvl2pPr>
      <a:lvl3pPr marL="1143000" indent="-228600" algn="l" rtl="0" eaLnBrk="0" fontAlgn="base" hangingPunct="0">
        <a:spcBef>
          <a:spcPct val="0"/>
        </a:spcBef>
        <a:spcAft>
          <a:spcPct val="0"/>
        </a:spcAft>
        <a:buClr>
          <a:srgbClr val="002060"/>
        </a:buClr>
        <a:buChar char="•"/>
        <a:defRPr lang="en-US" sz="2400" dirty="0">
          <a:solidFill>
            <a:schemeClr val="tx1"/>
          </a:solidFill>
          <a:latin typeface="+mn-lt"/>
          <a:ea typeface="+mn-ea"/>
          <a:cs typeface="+mn-cs"/>
        </a:defRPr>
      </a:lvl3pPr>
      <a:lvl4pPr marL="1600200" indent="-228600" algn="l" rtl="0" eaLnBrk="0" fontAlgn="base" hangingPunct="0">
        <a:spcBef>
          <a:spcPct val="0"/>
        </a:spcBef>
        <a:spcAft>
          <a:spcPct val="0"/>
        </a:spcAft>
        <a:buClr>
          <a:srgbClr val="002060"/>
        </a:buClr>
        <a:buChar char="–"/>
        <a:defRPr lang="en-US" sz="2400" dirty="0">
          <a:solidFill>
            <a:schemeClr val="tx1"/>
          </a:solidFill>
          <a:latin typeface="+mn-lt"/>
          <a:ea typeface="+mn-ea"/>
          <a:cs typeface="+mn-cs"/>
        </a:defRPr>
      </a:lvl4pPr>
      <a:lvl5pPr marL="2057400" indent="-228600" algn="l" rtl="0" eaLnBrk="0" fontAlgn="base" hangingPunct="0">
        <a:spcBef>
          <a:spcPct val="0"/>
        </a:spcBef>
        <a:spcAft>
          <a:spcPct val="0"/>
        </a:spcAft>
        <a:buClr>
          <a:srgbClr val="002060"/>
        </a:buClr>
        <a:buChar char="»"/>
        <a:defRPr lang="en-US" sz="2400" dirty="0">
          <a:solidFill>
            <a:schemeClr val="tx1"/>
          </a:solidFill>
          <a:latin typeface="+mn-lt"/>
          <a:ea typeface="+mn-ea"/>
          <a:cs typeface="+mn-cs"/>
        </a:defRPr>
      </a:lvl5pPr>
      <a:lvl6pPr marL="2514600" indent="-228600" algn="l" rtl="0" fontAlgn="base">
        <a:spcBef>
          <a:spcPct val="0"/>
        </a:spcBef>
        <a:spcAft>
          <a:spcPct val="0"/>
        </a:spcAft>
        <a:buChar char="»"/>
        <a:defRPr sz="2000">
          <a:solidFill>
            <a:srgbClr val="2A4687"/>
          </a:solidFill>
          <a:latin typeface="+mn-lt"/>
          <a:ea typeface="+mn-ea"/>
          <a:cs typeface="+mn-cs"/>
        </a:defRPr>
      </a:lvl6pPr>
      <a:lvl7pPr marL="2971800" indent="-228600" algn="l" rtl="0" fontAlgn="base">
        <a:spcBef>
          <a:spcPct val="0"/>
        </a:spcBef>
        <a:spcAft>
          <a:spcPct val="0"/>
        </a:spcAft>
        <a:buChar char="»"/>
        <a:defRPr sz="2000">
          <a:solidFill>
            <a:srgbClr val="2A4687"/>
          </a:solidFill>
          <a:latin typeface="+mn-lt"/>
          <a:ea typeface="+mn-ea"/>
          <a:cs typeface="+mn-cs"/>
        </a:defRPr>
      </a:lvl7pPr>
      <a:lvl8pPr marL="3429000" indent="-228600" algn="l" rtl="0" fontAlgn="base">
        <a:spcBef>
          <a:spcPct val="0"/>
        </a:spcBef>
        <a:spcAft>
          <a:spcPct val="0"/>
        </a:spcAft>
        <a:buChar char="»"/>
        <a:defRPr sz="2000">
          <a:solidFill>
            <a:srgbClr val="2A4687"/>
          </a:solidFill>
          <a:latin typeface="+mn-lt"/>
          <a:ea typeface="+mn-ea"/>
          <a:cs typeface="+mn-cs"/>
        </a:defRPr>
      </a:lvl8pPr>
      <a:lvl9pPr marL="3886200" indent="-228600" algn="l" rtl="0" fontAlgn="base">
        <a:spcBef>
          <a:spcPct val="0"/>
        </a:spcBef>
        <a:spcAft>
          <a:spcPct val="0"/>
        </a:spcAft>
        <a:buChar char="»"/>
        <a:defRPr sz="2000">
          <a:solidFill>
            <a:srgbClr val="2A4687"/>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access-board.gov/av/"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Layout" Target="../slideLayouts/slideLayout22.xml"/><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56.jpeg"/><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3" Type="http://schemas.openxmlformats.org/officeDocument/2006/relationships/hyperlink" Target="https://www.access-board.gov/a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6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hyperlink" Target="https://transportationinnovation.ideascale.com/" TargetMode="External"/><Relationship Id="rId2" Type="http://schemas.openxmlformats.org/officeDocument/2006/relationships/hyperlink" Target="mailto:events@access-board.gov" TargetMode="External"/><Relationship Id="rId1" Type="http://schemas.openxmlformats.org/officeDocument/2006/relationships/slideLayout" Target="../slideLayouts/slideLayout4.xml"/><Relationship Id="rId4" Type="http://schemas.openxmlformats.org/officeDocument/2006/relationships/hyperlink" Target="mailto:ePolicyWorks@dol.gov"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hyperlink" Target="mailto:kklinich@Umich.edu"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hyperlink" Target="http://www.access-board.gov/guidelines-standards/vehicles/update-buses-vans/guidelines-text/" TargetMode="External"/><Relationship Id="rId2" Type="http://schemas.openxmlformats.org/officeDocument/2006/relationships/hyperlink" Target="http://www.access-board.gov/ada/vehicles/" TargetMode="External"/><Relationship Id="rId1" Type="http://schemas.openxmlformats.org/officeDocument/2006/relationships/slideLayout" Target="../slideLayouts/slideLayout4.xml"/><Relationship Id="rId4" Type="http://schemas.openxmlformats.org/officeDocument/2006/relationships/hyperlink" Target="mailto:ta@access-board.gov"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78.jpeg"/><Relationship Id="rId4" Type="http://schemas.openxmlformats.org/officeDocument/2006/relationships/image" Target="../media/image77.jpeg"/></Relationships>
</file>

<file path=ppt/slides/_rels/slide51.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8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88.jpe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hyperlink" Target="mailto:ePolicyWorks@dol.go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6.xml"/><Relationship Id="rId4" Type="http://schemas.openxmlformats.org/officeDocument/2006/relationships/image" Target="../media/image93.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a:t>This event is being recorded</a:t>
            </a:r>
          </a:p>
          <a:p>
            <a:pPr marL="457200" indent="-457200">
              <a:buFont typeface="Arial" panose="020B0604020202020204" pitchFamily="34" charset="0"/>
              <a:buChar char="•"/>
            </a:pPr>
            <a:r>
              <a:rPr lang="en-US" sz="2000"/>
              <a:t>Captions are available by clicking the CC  icon in the Zoom toolbar below</a:t>
            </a:r>
            <a:endParaRPr lang="en-US" sz="2000">
              <a:cs typeface="Calibri"/>
            </a:endParaRPr>
          </a:p>
          <a:p>
            <a:pPr marL="457200" indent="-457200">
              <a:buFont typeface="Arial" panose="020B0604020202020204" pitchFamily="34" charset="0"/>
              <a:buChar char="•"/>
            </a:pPr>
            <a:r>
              <a:rPr lang="en-US" sz="2000"/>
              <a:t>ASL is provided</a:t>
            </a:r>
            <a:endParaRPr lang="en-US" sz="2000">
              <a:cs typeface="Calibri"/>
            </a:endParaRPr>
          </a:p>
          <a:p>
            <a:pPr marL="457200" indent="-457200">
              <a:buFont typeface="Arial" panose="020B0604020202020204" pitchFamily="34" charset="0"/>
              <a:buChar char="•"/>
            </a:pPr>
            <a:r>
              <a:rPr lang="en-US" sz="2000"/>
              <a:t>For more information and to download presentation materials visit:</a:t>
            </a:r>
            <a:r>
              <a:rPr lang="en-US" sz="2000" baseline="0"/>
              <a:t> </a:t>
            </a:r>
            <a:r>
              <a:rPr lang="en-US" sz="2000"/>
              <a:t> </a:t>
            </a:r>
            <a:r>
              <a:rPr lang="en-US" sz="2000">
                <a:hlinkClick r:id="rId2">
                  <a:extLst>
                    <a:ext uri="{A12FA001-AC4F-418D-AE19-62706E023703}">
                      <ahyp:hlinkClr xmlns:ahyp="http://schemas.microsoft.com/office/drawing/2018/hyperlinkcolor" val="tx"/>
                    </a:ext>
                  </a:extLst>
                </a:hlinkClick>
              </a:rPr>
              <a:t>www.access-board.gov/av</a:t>
            </a:r>
            <a:endParaRPr lang="en-US" sz="2000"/>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fld id="{7705BDCA-5594-4972-87B5-AB3059BF9480}" type="slidenum">
              <a:rPr lang="en-US" smtClean="0"/>
              <a:pPr/>
              <a:t>1</a:t>
            </a:fld>
            <a:endParaRPr lang="en-US"/>
          </a:p>
        </p:txBody>
      </p:sp>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B2B5-D386-4D2F-AE1A-C598CE0DEBAA}"/>
              </a:ext>
            </a:extLst>
          </p:cNvPr>
          <p:cNvSpPr>
            <a:spLocks noGrp="1"/>
          </p:cNvSpPr>
          <p:nvPr>
            <p:ph type="title"/>
          </p:nvPr>
        </p:nvSpPr>
        <p:spPr/>
        <p:txBody>
          <a:bodyPr>
            <a:normAutofit/>
          </a:bodyPr>
          <a:lstStyle/>
          <a:p>
            <a:pPr algn="ctr"/>
            <a:r>
              <a:rPr lang="en-US" sz="5400" b="1"/>
              <a:t>Recommendation</a:t>
            </a:r>
          </a:p>
        </p:txBody>
      </p:sp>
      <p:sp>
        <p:nvSpPr>
          <p:cNvPr id="3" name="Content Placeholder 2">
            <a:extLst>
              <a:ext uri="{FF2B5EF4-FFF2-40B4-BE49-F238E27FC236}">
                <a16:creationId xmlns:a16="http://schemas.microsoft.com/office/drawing/2014/main" id="{129359DF-2FB4-4EE3-A5FF-16C729450333}"/>
              </a:ext>
            </a:extLst>
          </p:cNvPr>
          <p:cNvSpPr>
            <a:spLocks noGrp="1"/>
          </p:cNvSpPr>
          <p:nvPr>
            <p:ph sz="half" idx="1"/>
          </p:nvPr>
        </p:nvSpPr>
        <p:spPr>
          <a:xfrm>
            <a:off x="95739" y="2810363"/>
            <a:ext cx="3471245" cy="2769822"/>
          </a:xfrm>
        </p:spPr>
        <p:txBody>
          <a:bodyPr>
            <a:normAutofit/>
          </a:bodyPr>
          <a:lstStyle/>
          <a:p>
            <a:pPr marL="0" indent="0">
              <a:buNone/>
            </a:pPr>
            <a:r>
              <a:rPr lang="en-US" sz="4400" b="1"/>
              <a:t>Turning Space</a:t>
            </a:r>
            <a:endParaRPr lang="en-US" sz="4400"/>
          </a:p>
          <a:p>
            <a:pPr marL="0" indent="0">
              <a:buNone/>
            </a:pPr>
            <a:r>
              <a:rPr lang="en-US" b="1"/>
              <a:t>If there is room a turning space would provide greater maneuvering ability.  </a:t>
            </a:r>
          </a:p>
        </p:txBody>
      </p:sp>
      <p:sp>
        <p:nvSpPr>
          <p:cNvPr id="5" name="Slide Number Placeholder 4">
            <a:extLst>
              <a:ext uri="{FF2B5EF4-FFF2-40B4-BE49-F238E27FC236}">
                <a16:creationId xmlns:a16="http://schemas.microsoft.com/office/drawing/2014/main" id="{09342FF7-2325-4CF5-AED2-CA85777F80F9}"/>
              </a:ext>
            </a:extLst>
          </p:cNvPr>
          <p:cNvSpPr>
            <a:spLocks noGrp="1"/>
          </p:cNvSpPr>
          <p:nvPr>
            <p:ph type="sldNum" sz="quarter" idx="12"/>
          </p:nvPr>
        </p:nvSpPr>
        <p:spPr/>
        <p:txBody>
          <a:bodyPr/>
          <a:lstStyle/>
          <a:p>
            <a:fld id="{7705BDCA-5594-4972-87B5-AB3059BF9480}" type="slidenum">
              <a:rPr lang="en-US" smtClean="0"/>
              <a:t>10</a:t>
            </a:fld>
            <a:endParaRPr lang="en-US"/>
          </a:p>
        </p:txBody>
      </p:sp>
      <p:pic>
        <p:nvPicPr>
          <p:cNvPr id="6" name="Picture 5" descr="Overhead image of AV with a turning space inside. Person in powerchair is in the circle. ">
            <a:extLst>
              <a:ext uri="{FF2B5EF4-FFF2-40B4-BE49-F238E27FC236}">
                <a16:creationId xmlns:a16="http://schemas.microsoft.com/office/drawing/2014/main" id="{BF28316D-0FF0-4390-B55B-5F1635EBEAF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814865" y="1818543"/>
            <a:ext cx="8067212" cy="4537807"/>
          </a:xfrm>
          <a:prstGeom prst="rect">
            <a:avLst/>
          </a:prstGeom>
        </p:spPr>
      </p:pic>
    </p:spTree>
    <p:extLst>
      <p:ext uri="{BB962C8B-B14F-4D97-AF65-F5344CB8AC3E}">
        <p14:creationId xmlns:p14="http://schemas.microsoft.com/office/powerpoint/2010/main" val="4236687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5437-2E70-426D-A852-508913449449}"/>
              </a:ext>
            </a:extLst>
          </p:cNvPr>
          <p:cNvSpPr>
            <a:spLocks noGrp="1"/>
          </p:cNvSpPr>
          <p:nvPr>
            <p:ph type="title"/>
          </p:nvPr>
        </p:nvSpPr>
        <p:spPr>
          <a:xfrm>
            <a:off x="289169" y="365125"/>
            <a:ext cx="11598031" cy="1325563"/>
          </a:xfrm>
        </p:spPr>
        <p:txBody>
          <a:bodyPr>
            <a:noAutofit/>
          </a:bodyPr>
          <a:lstStyle/>
          <a:p>
            <a:pPr algn="ctr"/>
            <a:r>
              <a:rPr lang="en-US" b="1"/>
              <a:t>Wheelchair Location and Securement</a:t>
            </a:r>
          </a:p>
        </p:txBody>
      </p:sp>
      <p:pic>
        <p:nvPicPr>
          <p:cNvPr id="7" name="Content Placeholder 6" descr="Overhead image of AV with a clear floor space inside. Person in powerchair is in the clear floor space. ">
            <a:extLst>
              <a:ext uri="{FF2B5EF4-FFF2-40B4-BE49-F238E27FC236}">
                <a16:creationId xmlns:a16="http://schemas.microsoft.com/office/drawing/2014/main" id="{D4833AC3-C1FF-48C0-AC09-F4ED60D33BB3}"/>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4139765" y="1825624"/>
            <a:ext cx="7925235" cy="4457945"/>
          </a:xfrm>
        </p:spPr>
      </p:pic>
      <p:sp>
        <p:nvSpPr>
          <p:cNvPr id="3" name="Content Placeholder 2">
            <a:extLst>
              <a:ext uri="{FF2B5EF4-FFF2-40B4-BE49-F238E27FC236}">
                <a16:creationId xmlns:a16="http://schemas.microsoft.com/office/drawing/2014/main" id="{B882B0F8-5DB7-44D6-A615-454839BD0401}"/>
              </a:ext>
            </a:extLst>
          </p:cNvPr>
          <p:cNvSpPr>
            <a:spLocks noGrp="1"/>
          </p:cNvSpPr>
          <p:nvPr>
            <p:ph sz="half" idx="1"/>
          </p:nvPr>
        </p:nvSpPr>
        <p:spPr>
          <a:xfrm>
            <a:off x="127000" y="1853710"/>
            <a:ext cx="4077677" cy="4747113"/>
          </a:xfrm>
        </p:spPr>
        <p:txBody>
          <a:bodyPr>
            <a:normAutofit fontScale="92500" lnSpcReduction="20000"/>
          </a:bodyPr>
          <a:lstStyle/>
          <a:p>
            <a:r>
              <a:rPr lang="en-US" sz="3200"/>
              <a:t>One unobstructed side of each wheelchair space shall adjoin or overlap a passenger access route.</a:t>
            </a:r>
          </a:p>
          <a:p>
            <a:endParaRPr lang="en-US" sz="1800"/>
          </a:p>
          <a:p>
            <a:r>
              <a:rPr lang="en-US" sz="3500"/>
              <a:t>Wheelchair spaces shall be 30 inches min. width and 48 inches min. length. </a:t>
            </a:r>
          </a:p>
          <a:p>
            <a:endParaRPr lang="en-US" sz="1800"/>
          </a:p>
          <a:p>
            <a:r>
              <a:rPr lang="en-US" sz="3500"/>
              <a:t>Securement System (front facing).</a:t>
            </a:r>
          </a:p>
        </p:txBody>
      </p:sp>
      <p:sp>
        <p:nvSpPr>
          <p:cNvPr id="5" name="Slide Number Placeholder 4">
            <a:extLst>
              <a:ext uri="{FF2B5EF4-FFF2-40B4-BE49-F238E27FC236}">
                <a16:creationId xmlns:a16="http://schemas.microsoft.com/office/drawing/2014/main" id="{E5EC91C4-F097-4817-970C-645CB1A1934D}"/>
              </a:ext>
            </a:extLst>
          </p:cNvPr>
          <p:cNvSpPr>
            <a:spLocks noGrp="1"/>
          </p:cNvSpPr>
          <p:nvPr>
            <p:ph type="sldNum" sz="quarter" idx="12"/>
          </p:nvPr>
        </p:nvSpPr>
        <p:spPr/>
        <p:txBody>
          <a:bodyPr/>
          <a:lstStyle/>
          <a:p>
            <a:fld id="{7705BDCA-5594-4972-87B5-AB3059BF9480}" type="slidenum">
              <a:rPr lang="en-US" smtClean="0"/>
              <a:t>11</a:t>
            </a:fld>
            <a:endParaRPr lang="en-US"/>
          </a:p>
        </p:txBody>
      </p:sp>
    </p:spTree>
    <p:extLst>
      <p:ext uri="{BB962C8B-B14F-4D97-AF65-F5344CB8AC3E}">
        <p14:creationId xmlns:p14="http://schemas.microsoft.com/office/powerpoint/2010/main" val="2995900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person in manual wheelchair exiting an AV down a deployed ramp ">
            <a:extLst>
              <a:ext uri="{FF2B5EF4-FFF2-40B4-BE49-F238E27FC236}">
                <a16:creationId xmlns:a16="http://schemas.microsoft.com/office/drawing/2014/main" id="{E0BB11ED-082A-4D05-BD1D-0879BEEBCE9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1" y="-20419"/>
            <a:ext cx="12191978" cy="6857987"/>
          </a:xfrm>
          <a:prstGeom prst="rect">
            <a:avLst/>
          </a:prstGeom>
        </p:spPr>
      </p:pic>
      <p:sp>
        <p:nvSpPr>
          <p:cNvPr id="17" name="Rectangle 10">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6518B91A-E791-4AF3-A40C-BC6D3EB7B321}"/>
              </a:ext>
            </a:extLst>
          </p:cNvPr>
          <p:cNvSpPr>
            <a:spLocks noGrp="1"/>
          </p:cNvSpPr>
          <p:nvPr>
            <p:ph type="title"/>
          </p:nvPr>
        </p:nvSpPr>
        <p:spPr>
          <a:xfrm>
            <a:off x="54709" y="5154168"/>
            <a:ext cx="8471876" cy="1261872"/>
          </a:xfrm>
        </p:spPr>
        <p:txBody>
          <a:bodyPr vert="horz" lIns="91440" tIns="45720" rIns="91440" bIns="45720" rtlCol="0" anchor="ctr">
            <a:normAutofit fontScale="90000"/>
          </a:bodyPr>
          <a:lstStyle/>
          <a:p>
            <a:r>
              <a:rPr lang="en-US" sz="4800" b="1">
                <a:solidFill>
                  <a:schemeClr val="tx1">
                    <a:lumMod val="85000"/>
                    <a:lumOff val="15000"/>
                  </a:schemeClr>
                </a:solidFill>
              </a:rPr>
              <a:t>Maneuvering &amp; Securement</a:t>
            </a:r>
          </a:p>
        </p:txBody>
      </p:sp>
      <p:cxnSp>
        <p:nvCxnSpPr>
          <p:cNvPr id="18" name="Straight Connector 12">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C6A8549-26D2-4364-9350-88F13E02156B}"/>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705BDCA-5594-4972-87B5-AB3059BF9480}" type="slidenum">
              <a:rPr kumimoji="0" lang="en-US" sz="105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0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0020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13" descr="A grey Arc">
            <a:extLst>
              <a:ext uri="{FF2B5EF4-FFF2-40B4-BE49-F238E27FC236}">
                <a16:creationId xmlns:a16="http://schemas.microsoft.com/office/drawing/2014/main" id="{1DB7C82F-AB7E-4F0C-B829-FA1B9C415180}"/>
              </a:ext>
              <a:ext uri="{C183D7F6-B498-43B3-948B-1728B52AA6E4}">
                <adec:decorative xmlns:adec="http://schemas.microsoft.com/office/drawing/2017/decorative" val="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hoto of Bryan Brillhart">
            <a:extLst>
              <a:ext uri="{FF2B5EF4-FFF2-40B4-BE49-F238E27FC236}">
                <a16:creationId xmlns:a16="http://schemas.microsoft.com/office/drawing/2014/main" id="{CAEEF023-7CC2-41AD-B4C2-73497F3A016E}"/>
              </a:ext>
            </a:extLst>
          </p:cNvPr>
          <p:cNvPicPr>
            <a:picLocks noGrp="1"/>
          </p:cNvPicPr>
          <p:nvPr>
            <p:ph sz="half" idx="1"/>
          </p:nvPr>
        </p:nvPicPr>
        <p:blipFill>
          <a:blip r:embed="rId2" cstate="email">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Bryan </a:t>
            </a:r>
            <a:r>
              <a:rPr lang="en-US" sz="5400" err="1">
                <a:solidFill>
                  <a:schemeClr val="tx1"/>
                </a:solidFill>
              </a:rPr>
              <a:t>Brillhart</a:t>
            </a:r>
            <a:endParaRPr lang="en-US" sz="5400">
              <a:solidFill>
                <a:schemeClr val="tx1"/>
              </a:solidFill>
            </a:endParaRP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3200"/>
              <a:t>Robotics Research</a:t>
            </a:r>
          </a:p>
        </p:txBody>
      </p:sp>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p:txBody>
          <a:bodyPr/>
          <a:lstStyle/>
          <a:p>
            <a:fld id="{7705BDCA-5594-4972-87B5-AB3059BF9480}" type="slidenum">
              <a:rPr lang="en-US" smtClean="0"/>
              <a:t>13</a:t>
            </a:fld>
            <a:endParaRPr lang="en-US"/>
          </a:p>
        </p:txBody>
      </p:sp>
    </p:spTree>
    <p:extLst>
      <p:ext uri="{BB962C8B-B14F-4D97-AF65-F5344CB8AC3E}">
        <p14:creationId xmlns:p14="http://schemas.microsoft.com/office/powerpoint/2010/main" val="196245121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Paralift</a:t>
            </a:r>
            <a:endParaRPr lang="en-US"/>
          </a:p>
        </p:txBody>
      </p:sp>
      <p:sp>
        <p:nvSpPr>
          <p:cNvPr id="4" name="Date Placeholder 3"/>
          <p:cNvSpPr>
            <a:spLocks noGrp="1"/>
          </p:cNvSpPr>
          <p:nvPr>
            <p:ph type="dt" sz="half" idx="10"/>
          </p:nvPr>
        </p:nvSpPr>
        <p:spPr/>
        <p:txBody>
          <a:bodyPr/>
          <a:lstStyle/>
          <a:p>
            <a:fld id="{F7F642EC-EA1D-4226-8E5A-F7090832D185}" type="datetime1">
              <a:rPr lang="en-US" smtClean="0"/>
              <a:pPr/>
              <a:t>4/7/2021</a:t>
            </a:fld>
            <a:endParaRPr lang="en-US"/>
          </a:p>
        </p:txBody>
      </p:sp>
      <p:sp>
        <p:nvSpPr>
          <p:cNvPr id="5" name="Footer Placeholder 4"/>
          <p:cNvSpPr>
            <a:spLocks noGrp="1"/>
          </p:cNvSpPr>
          <p:nvPr>
            <p:ph type="ftr" sz="quarter" idx="11"/>
          </p:nvPr>
        </p:nvSpPr>
        <p:spPr/>
        <p:txBody>
          <a:bodyPr/>
          <a:lstStyle/>
          <a:p>
            <a:r>
              <a:rPr lang="en-US"/>
              <a:t>COPYRIGHT ©2017 Robotic Research, LLC. Business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14</a:t>
            </a:fld>
            <a:endParaRPr lang="en-US"/>
          </a:p>
        </p:txBody>
      </p:sp>
      <p:pic>
        <p:nvPicPr>
          <p:cNvPr id="7" name="Picture 6" descr="Photo of man in manual wheelchair wheeling away from van">
            <a:extLst>
              <a:ext uri="{FF2B5EF4-FFF2-40B4-BE49-F238E27FC236}">
                <a16:creationId xmlns:a16="http://schemas.microsoft.com/office/drawing/2014/main" id="{DAFE0DE4-80C3-436A-A8FC-BD6CEE042405}"/>
              </a:ext>
            </a:extLst>
          </p:cNvPr>
          <p:cNvPicPr>
            <a:picLocks noChangeAspect="1"/>
          </p:cNvPicPr>
          <p:nvPr/>
        </p:nvPicPr>
        <p:blipFill>
          <a:blip r:embed="rId3" cstate="email">
            <a:lum/>
            <a:alphaModFix/>
            <a:extLst>
              <a:ext uri="{28A0092B-C50C-407E-A947-70E740481C1C}">
                <a14:useLocalDpi xmlns:a14="http://schemas.microsoft.com/office/drawing/2010/main"/>
              </a:ext>
            </a:extLst>
          </a:blip>
          <a:srcRect/>
          <a:stretch>
            <a:fillRect/>
          </a:stretch>
        </p:blipFill>
        <p:spPr>
          <a:xfrm>
            <a:off x="0" y="0"/>
            <a:ext cx="12192000" cy="6858000"/>
          </a:xfrm>
          <a:prstGeom prst="rect">
            <a:avLst/>
          </a:prstGeom>
          <a:noFill/>
          <a:ln w="19050" cap="flat">
            <a:noFill/>
          </a:ln>
        </p:spPr>
      </p:pic>
      <p:sp>
        <p:nvSpPr>
          <p:cNvPr id="8" name="TextBox 7"/>
          <p:cNvSpPr txBox="1"/>
          <p:nvPr/>
        </p:nvSpPr>
        <p:spPr>
          <a:xfrm>
            <a:off x="7970800" y="2417523"/>
            <a:ext cx="543739" cy="584775"/>
          </a:xfrm>
          <a:prstGeom prst="rect">
            <a:avLst/>
          </a:prstGeom>
          <a:noFill/>
        </p:spPr>
        <p:txBody>
          <a:bodyPr wrap="none" rtlCol="0">
            <a:spAutoFit/>
          </a:bodyPr>
          <a:lstStyle/>
          <a:p>
            <a:pPr algn="r"/>
            <a:r>
              <a:rPr lang="en-US" sz="3200" b="1">
                <a:solidFill>
                  <a:srgbClr val="E5AB19"/>
                </a:solidFill>
              </a:rPr>
              <a:t>®</a:t>
            </a:r>
          </a:p>
        </p:txBody>
      </p:sp>
      <p:sp>
        <p:nvSpPr>
          <p:cNvPr id="12" name="Footer Placeholder 4">
            <a:extLst>
              <a:ext uri="{FF2B5EF4-FFF2-40B4-BE49-F238E27FC236}">
                <a16:creationId xmlns:a16="http://schemas.microsoft.com/office/drawing/2014/main" id="{55E80E8E-8281-4984-A5F5-E885AF72B977}"/>
              </a:ext>
            </a:extLst>
          </p:cNvPr>
          <p:cNvSpPr txBox="1">
            <a:spLocks/>
          </p:cNvSpPr>
          <p:nvPr/>
        </p:nvSpPr>
        <p:spPr>
          <a:xfrm>
            <a:off x="7879134" y="6492875"/>
            <a:ext cx="2932325"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Robotic Research Proprietary</a:t>
            </a:r>
          </a:p>
        </p:txBody>
      </p:sp>
      <p:sp>
        <p:nvSpPr>
          <p:cNvPr id="13" name="Slide Number Placeholder 5">
            <a:extLst>
              <a:ext uri="{FF2B5EF4-FFF2-40B4-BE49-F238E27FC236}">
                <a16:creationId xmlns:a16="http://schemas.microsoft.com/office/drawing/2014/main" id="{4558810A-FEC8-4476-840F-B09AAD3D30DE}"/>
              </a:ext>
            </a:extLst>
          </p:cNvPr>
          <p:cNvSpPr txBox="1">
            <a:spLocks/>
          </p:cNvSpPr>
          <p:nvPr/>
        </p:nvSpPr>
        <p:spPr>
          <a:xfrm>
            <a:off x="10461410" y="6492875"/>
            <a:ext cx="11811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507D84-018C-4D07-9364-33C30A45DD36}" type="slidenum">
              <a:rPr lang="en-US" b="1" smtClean="0">
                <a:solidFill>
                  <a:schemeClr val="bg1"/>
                </a:solidFill>
              </a:rPr>
              <a:pPr/>
              <a:t>14</a:t>
            </a:fld>
            <a:endParaRPr lang="en-US" b="1">
              <a:solidFill>
                <a:schemeClr val="bg1"/>
              </a:solidFill>
            </a:endParaRPr>
          </a:p>
        </p:txBody>
      </p:sp>
    </p:spTree>
    <p:extLst>
      <p:ext uri="{BB962C8B-B14F-4D97-AF65-F5344CB8AC3E}">
        <p14:creationId xmlns:p14="http://schemas.microsoft.com/office/powerpoint/2010/main" val="115333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Robotic Research logo">
            <a:extLs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9736" y="414488"/>
            <a:ext cx="4359703" cy="984299"/>
          </a:xfrm>
          <a:prstGeom prst="rect">
            <a:avLst/>
          </a:prstGeom>
          <a:noFill/>
          <a:effectLst>
            <a:innerShdw blurRad="63500" dist="50800" dir="13500000">
              <a:prstClr val="black">
                <a:alpha val="50000"/>
              </a:prstClr>
            </a:innerShdw>
          </a:effectLst>
        </p:spPr>
      </p:pic>
      <p:sp>
        <p:nvSpPr>
          <p:cNvPr id="7" name="Footer Placeholder 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Segoe UI"/>
                <a:ea typeface="+mn-ea"/>
                <a:cs typeface="+mn-cs"/>
              </a:rPr>
              <a:t>Robotic Research Proprietary</a:t>
            </a:r>
          </a:p>
        </p:txBody>
      </p:sp>
      <p:sp>
        <p:nvSpPr>
          <p:cNvPr id="20" name="Content Placeholder 2"/>
          <p:cNvSpPr>
            <a:spLocks noGrp="1"/>
          </p:cNvSpPr>
          <p:nvPr>
            <p:ph idx="1"/>
          </p:nvPr>
        </p:nvSpPr>
        <p:spPr>
          <a:xfrm>
            <a:off x="220432" y="2166756"/>
            <a:ext cx="7350586" cy="3992744"/>
          </a:xfrm>
        </p:spPr>
        <p:txBody>
          <a:bodyPr>
            <a:noAutofit/>
          </a:bodyPr>
          <a:lstStyle/>
          <a:p>
            <a:pPr marL="0" indent="0">
              <a:buNone/>
            </a:pPr>
            <a:r>
              <a:rPr lang="en-US" sz="1800"/>
              <a:t>Robotic Research has integrated autonomy on </a:t>
            </a:r>
            <a:r>
              <a:rPr lang="en-US" sz="1800" b="1"/>
              <a:t>well</a:t>
            </a:r>
            <a:r>
              <a:rPr lang="en-US" sz="1800"/>
              <a:t> </a:t>
            </a:r>
            <a:r>
              <a:rPr lang="en-US" sz="1800" b="1"/>
              <a:t>over 20 different commercial and military vehicles for air, ground, and sea applications.</a:t>
            </a:r>
          </a:p>
          <a:p>
            <a:pPr marL="0" indent="0">
              <a:buNone/>
            </a:pPr>
            <a:endParaRPr lang="en-US" sz="1800" b="1"/>
          </a:p>
          <a:p>
            <a:pPr marL="0" indent="0">
              <a:buNone/>
            </a:pPr>
            <a:r>
              <a:rPr lang="en-US" sz="1800"/>
              <a:t>Since its founding in 2002, Robotic Research has been involved in most of the Army’s major autonomous vehicle programs and currently is the </a:t>
            </a:r>
            <a:r>
              <a:rPr lang="en-US" sz="1800" b="1"/>
              <a:t>Autonomy Kit Prime Contractor for the largest Army autonomous vehicle projects, AGR and </a:t>
            </a:r>
            <a:r>
              <a:rPr lang="en-US" sz="1800" b="1" err="1"/>
              <a:t>ExLF</a:t>
            </a:r>
            <a:r>
              <a:rPr lang="en-US" sz="1800" b="1"/>
              <a:t>.</a:t>
            </a:r>
          </a:p>
          <a:p>
            <a:pPr marL="0" indent="0">
              <a:buNone/>
            </a:pPr>
            <a:endParaRPr lang="en-US" sz="1800"/>
          </a:p>
          <a:p>
            <a:pPr marL="0" indent="0">
              <a:buNone/>
            </a:pPr>
            <a:r>
              <a:rPr lang="en-US" sz="1800"/>
              <a:t>Robotic Research is leveraging its military technology for autonomous commercial transportation by teaming up with </a:t>
            </a:r>
            <a:r>
              <a:rPr lang="en-US" sz="1800" b="1"/>
              <a:t>Local Motors</a:t>
            </a:r>
            <a:r>
              <a:rPr lang="en-US" sz="1800"/>
              <a:t>, a leading innovator in Smart Mobility, and with </a:t>
            </a:r>
            <a:r>
              <a:rPr lang="en-US" sz="1800" b="1"/>
              <a:t>New Flyer</a:t>
            </a:r>
            <a:r>
              <a:rPr lang="en-US" sz="1800"/>
              <a:t>, the largest bus manufacturer in North America, and with </a:t>
            </a:r>
            <a:r>
              <a:rPr lang="en-US" sz="1800" b="1"/>
              <a:t>Pratt &amp; Miller</a:t>
            </a:r>
            <a:r>
              <a:rPr lang="en-US" sz="1800"/>
              <a:t>, also known as Corvette Racing.</a:t>
            </a:r>
            <a:endParaRPr lang="en-US" sz="1000"/>
          </a:p>
        </p:txBody>
      </p:sp>
      <p:pic>
        <p:nvPicPr>
          <p:cNvPr id="22" name="Picture 2" descr="picture of military vehicl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56581" y="736600"/>
            <a:ext cx="4098471" cy="1765300"/>
          </a:xfrm>
          <a:prstGeom prst="rect">
            <a:avLst/>
          </a:prstGeom>
          <a:noFill/>
        </p:spPr>
      </p:pic>
      <p:pic>
        <p:nvPicPr>
          <p:cNvPr id="25" name="Picture 2" descr="picture of AV"/>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77026" y="4881185"/>
            <a:ext cx="2006867" cy="1506495"/>
          </a:xfrm>
          <a:prstGeom prst="rect">
            <a:avLst/>
          </a:prstGeom>
          <a:noFill/>
        </p:spPr>
      </p:pic>
      <p:pic>
        <p:nvPicPr>
          <p:cNvPr id="13" name="Picture 2" descr="picture of small AV"/>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863327" y="4889499"/>
            <a:ext cx="1975105" cy="1498181"/>
          </a:xfrm>
          <a:prstGeom prst="rect">
            <a:avLst/>
          </a:prstGeom>
          <a:noFill/>
        </p:spPr>
      </p:pic>
      <p:pic>
        <p:nvPicPr>
          <p:cNvPr id="14" name="Picture 13" descr="picture of large transit bus">
            <a:extLst>
              <a:ext uri="{FF2B5EF4-FFF2-40B4-BE49-F238E27FC236}">
                <a16:creationId xmlns:a16="http://schemas.microsoft.com/office/drawing/2014/main" id="{8F11CCD5-3D3D-4C45-B237-8D073C46D911}"/>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777026" y="2516885"/>
            <a:ext cx="4061406" cy="23025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39BFF6-2920-445D-9A7C-B494C36B81D4}"/>
              </a:ext>
            </a:extLst>
          </p:cNvPr>
          <p:cNvSpPr>
            <a:spLocks noGrp="1"/>
          </p:cNvSpPr>
          <p:nvPr>
            <p:ph type="title"/>
          </p:nvPr>
        </p:nvSpPr>
        <p:spPr>
          <a:xfrm>
            <a:off x="826817" y="1385057"/>
            <a:ext cx="5792814" cy="781699"/>
          </a:xfrm>
        </p:spPr>
        <p:txBody>
          <a:bodyPr>
            <a:normAutofit/>
          </a:bodyPr>
          <a:lstStyle/>
          <a:p>
            <a:pPr rtl="0" eaLnBrk="1" latinLnBrk="0" hangingPunct="1"/>
            <a:r>
              <a:rPr lang="en-US" sz="2000" kern="1200">
                <a:solidFill>
                  <a:srgbClr val="1D488F"/>
                </a:solidFill>
                <a:effectLst>
                  <a:innerShdw blurRad="63500" dist="50800" dir="13500000">
                    <a:srgbClr val="000000">
                      <a:alpha val="50000"/>
                    </a:srgbClr>
                  </a:innerShdw>
                </a:effectLst>
                <a:latin typeface="Segoe UI" panose="020B0502040204020203" pitchFamily="34" charset="0"/>
                <a:ea typeface="+mn-ea"/>
                <a:cs typeface="+mn-cs"/>
              </a:rPr>
              <a:t>Robotics company with </a:t>
            </a:r>
            <a:r>
              <a:rPr lang="en-US" sz="2000" b="1" kern="1200">
                <a:solidFill>
                  <a:srgbClr val="1D488F"/>
                </a:solidFill>
                <a:effectLst>
                  <a:innerShdw blurRad="63500" dist="50800" dir="13500000">
                    <a:srgbClr val="000000">
                      <a:alpha val="50000"/>
                    </a:srgbClr>
                  </a:innerShdw>
                </a:effectLst>
                <a:latin typeface="Segoe UI" panose="020B0502040204020203" pitchFamily="34" charset="0"/>
                <a:ea typeface="+mn-ea"/>
                <a:cs typeface="+mn-cs"/>
              </a:rPr>
              <a:t>over 20 Years of experience </a:t>
            </a:r>
            <a:r>
              <a:rPr lang="en-US" sz="2000" kern="1200">
                <a:solidFill>
                  <a:srgbClr val="1D488F"/>
                </a:solidFill>
                <a:effectLst>
                  <a:innerShdw blurRad="63500" dist="50800" dir="13500000">
                    <a:srgbClr val="000000">
                      <a:alpha val="50000"/>
                    </a:srgbClr>
                  </a:innerShdw>
                </a:effectLst>
                <a:latin typeface="Segoe UI" panose="020B0502040204020203" pitchFamily="34" charset="0"/>
                <a:ea typeface="+mn-ea"/>
                <a:cs typeface="+mn-cs"/>
              </a:rPr>
              <a:t>in Unmanned Systems</a:t>
            </a:r>
            <a:endParaRPr lang="en-US" sz="2000">
              <a:effectLst/>
            </a:endParaRPr>
          </a:p>
          <a:p>
            <a:endParaRPr lang="en-US" sz="200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C7F3F5-8091-4A00-993E-17CB7064B0C9}" type="datetime1">
              <a:rPr kumimoji="0" lang="en-US" sz="1200" b="0" i="0" u="none" strike="noStrike" kern="1200" cap="none" spc="0" normalizeH="0" baseline="0" noProof="0" smtClean="0">
                <a:ln>
                  <a:noFill/>
                </a:ln>
                <a:solidFill>
                  <a:prstClr val="white"/>
                </a:solidFill>
                <a:effectLst>
                  <a:outerShdw blurRad="38100" dist="38100" dir="2700000" algn="tl">
                    <a:srgbClr val="000000">
                      <a:alpha val="43137"/>
                    </a:srgbClr>
                  </a:outerShdw>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4/7/2021</a:t>
            </a:fld>
            <a:endParaRPr kumimoji="0" lang="en-US"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Segoe U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8D5819-F7FF-4C0E-82CB-BE9F1951EFF3}" type="slidenum">
              <a:rPr kumimoji="0" lang="en-US" sz="1200" b="0" i="0" u="none" strike="noStrike" kern="1200" cap="none" spc="0" normalizeH="0" baseline="0" noProof="0" smtClean="0">
                <a:ln>
                  <a:noFill/>
                </a:ln>
                <a:solidFill>
                  <a:prstClr val="black"/>
                </a:solidFill>
                <a:effectLst>
                  <a:outerShdw blurRad="38100" dist="38100" dir="2700000" algn="tl">
                    <a:srgbClr val="000000">
                      <a:alpha val="43137"/>
                    </a:srgbClr>
                  </a:outerShdw>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Segoe UI"/>
              <a:ea typeface="+mn-ea"/>
              <a:cs typeface="+mn-cs"/>
            </a:endParaRPr>
          </a:p>
        </p:txBody>
      </p:sp>
    </p:spTree>
    <p:extLst>
      <p:ext uri="{BB962C8B-B14F-4D97-AF65-F5344CB8AC3E}">
        <p14:creationId xmlns:p14="http://schemas.microsoft.com/office/powerpoint/2010/main" val="41571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431800"/>
            <a:ext cx="9220200" cy="785813"/>
          </a:xfrm>
        </p:spPr>
        <p:txBody>
          <a:bodyPr/>
          <a:lstStyle/>
          <a:p>
            <a:r>
              <a:rPr lang="en-US"/>
              <a:t>Robotic Research History</a:t>
            </a:r>
          </a:p>
        </p:txBody>
      </p:sp>
      <p:sp>
        <p:nvSpPr>
          <p:cNvPr id="4" name="Date Placeholder 3"/>
          <p:cNvSpPr>
            <a:spLocks noGrp="1"/>
          </p:cNvSpPr>
          <p:nvPr>
            <p:ph type="dt" sz="half" idx="10"/>
          </p:nvPr>
        </p:nvSpPr>
        <p:spPr/>
        <p:txBody>
          <a:bodyPr/>
          <a:lstStyle/>
          <a:p>
            <a:fld id="{F7F642EC-EA1D-4226-8E5A-F7090832D185}" type="datetime1">
              <a:rPr lang="en-US" smtClean="0"/>
              <a:pPr/>
              <a:t>4/7/2021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16</a:t>
            </a:fld>
            <a:endParaRPr lang="en-US"/>
          </a:p>
        </p:txBody>
      </p:sp>
      <p:pic>
        <p:nvPicPr>
          <p:cNvPr id="123" name="Picture 122" descr="Picture of timeline of Robotic Research projects">
            <a:extLst>
              <a:ext uri="{FF2B5EF4-FFF2-40B4-BE49-F238E27FC236}">
                <a16:creationId xmlns:a16="http://schemas.microsoft.com/office/drawing/2014/main" id="{9BDF9658-B6E9-446A-B283-92D8DAE99C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9752" y="1590131"/>
            <a:ext cx="10652495" cy="4142453"/>
          </a:xfrm>
          <a:prstGeom prst="rect">
            <a:avLst/>
          </a:prstGeom>
        </p:spPr>
      </p:pic>
    </p:spTree>
    <p:extLst>
      <p:ext uri="{BB962C8B-B14F-4D97-AF65-F5344CB8AC3E}">
        <p14:creationId xmlns:p14="http://schemas.microsoft.com/office/powerpoint/2010/main" val="79670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descr="Map of where shuttles are operating"/>
          <p:cNvGrpSpPr/>
          <p:nvPr/>
        </p:nvGrpSpPr>
        <p:grpSpPr>
          <a:xfrm>
            <a:off x="6553088" y="1029222"/>
            <a:ext cx="4906880" cy="4675937"/>
            <a:chOff x="6959488" y="1029222"/>
            <a:chExt cx="4906880" cy="4675937"/>
          </a:xfrm>
        </p:grpSpPr>
        <p:pic>
          <p:nvPicPr>
            <p:cNvPr id="7" name="Picture 6" descr="A picture containing toy&#10;&#10;Description automatically generated">
              <a:extLst>
                <a:ext uri="{FF2B5EF4-FFF2-40B4-BE49-F238E27FC236}">
                  <a16:creationId xmlns:a16="http://schemas.microsoft.com/office/drawing/2014/main" id="{1EB0189D-6ED5-4055-815B-94BF537B87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9488" y="1029222"/>
              <a:ext cx="4906880" cy="4675937"/>
            </a:xfrm>
            <a:prstGeom prst="rect">
              <a:avLst/>
            </a:prstGeom>
          </p:spPr>
        </p:pic>
        <p:pic>
          <p:nvPicPr>
            <p:cNvPr id="1026" name="Picture 2" descr="V:\bd\company overview\backup\marke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62851" y="2588757"/>
              <a:ext cx="323850" cy="282349"/>
            </a:xfrm>
            <a:prstGeom prst="rect">
              <a:avLst/>
            </a:prstGeom>
            <a:noFill/>
          </p:spPr>
        </p:pic>
      </p:grpSp>
      <p:grpSp>
        <p:nvGrpSpPr>
          <p:cNvPr id="3" name="Group 13" descr="Map of where shuttles are operating"/>
          <p:cNvGrpSpPr/>
          <p:nvPr/>
        </p:nvGrpSpPr>
        <p:grpSpPr>
          <a:xfrm>
            <a:off x="967941" y="1023632"/>
            <a:ext cx="3882763" cy="4949688"/>
            <a:chOff x="612341" y="1023632"/>
            <a:chExt cx="3882763" cy="4949688"/>
          </a:xfrm>
        </p:grpSpPr>
        <p:pic>
          <p:nvPicPr>
            <p:cNvPr id="8" name="Picture 7" descr="A picture containing flower&#10;&#10;Description automatically generated">
              <a:extLst>
                <a:ext uri="{FF2B5EF4-FFF2-40B4-BE49-F238E27FC236}">
                  <a16:creationId xmlns:a16="http://schemas.microsoft.com/office/drawing/2014/main" id="{34851DC2-58C9-4D16-ADEB-60205017B1E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2341" y="1023632"/>
              <a:ext cx="3882763" cy="4949688"/>
            </a:xfrm>
            <a:prstGeom prst="rect">
              <a:avLst/>
            </a:prstGeom>
          </p:spPr>
        </p:pic>
        <p:pic>
          <p:nvPicPr>
            <p:cNvPr id="13" name="Picture 2" descr="V:\bd\company overview\backup\marke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05051" y="2483982"/>
              <a:ext cx="323850" cy="282349"/>
            </a:xfrm>
            <a:prstGeom prst="rect">
              <a:avLst/>
            </a:prstGeom>
            <a:noFill/>
          </p:spPr>
        </p:pic>
      </p:grpSp>
      <p:sp>
        <p:nvSpPr>
          <p:cNvPr id="4" name="Date Placeholder 3"/>
          <p:cNvSpPr>
            <a:spLocks noGrp="1"/>
          </p:cNvSpPr>
          <p:nvPr>
            <p:ph type="dt" sz="half" idx="10"/>
          </p:nvPr>
        </p:nvSpPr>
        <p:spPr/>
        <p:txBody>
          <a:bodyPr/>
          <a:lstStyle/>
          <a:p>
            <a:fld id="{F7F642EC-EA1D-4226-8E5A-F7090832D185}" type="datetime1">
              <a:rPr lang="en-US" smtClean="0"/>
              <a:pPr/>
              <a:t>4/7/2021</a:t>
            </a:fld>
            <a:endParaRPr lang="en-US"/>
          </a:p>
        </p:txBody>
      </p:sp>
      <p:sp>
        <p:nvSpPr>
          <p:cNvPr id="6" name="Slide Number Placeholder 5"/>
          <p:cNvSpPr>
            <a:spLocks noGrp="1"/>
          </p:cNvSpPr>
          <p:nvPr>
            <p:ph type="sldNum" sz="quarter" idx="12"/>
          </p:nvPr>
        </p:nvSpPr>
        <p:spPr/>
        <p:txBody>
          <a:bodyPr/>
          <a:lstStyle/>
          <a:p>
            <a:fld id="{B1507D84-018C-4D07-9364-33C30A45DD36}" type="slidenum">
              <a:rPr lang="en-US" smtClean="0"/>
              <a:pPr/>
              <a:t>17</a:t>
            </a:fld>
            <a:endParaRPr lang="en-US"/>
          </a:p>
        </p:txBody>
      </p:sp>
      <p:sp>
        <p:nvSpPr>
          <p:cNvPr id="9" name="CustomShape 1"/>
          <p:cNvSpPr/>
          <p:nvPr/>
        </p:nvSpPr>
        <p:spPr>
          <a:xfrm>
            <a:off x="4501089" y="3225491"/>
            <a:ext cx="1975320" cy="2807009"/>
          </a:xfrm>
          <a:prstGeom prst="rect">
            <a:avLst/>
          </a:prstGeom>
          <a:noFill/>
          <a:ln>
            <a:noFill/>
          </a:ln>
        </p:spPr>
        <p:style>
          <a:lnRef idx="0">
            <a:scrgbClr r="0" g="0" b="0"/>
          </a:lnRef>
          <a:fillRef idx="0">
            <a:scrgbClr r="0" g="0" b="0"/>
          </a:fillRef>
          <a:effectRef idx="0">
            <a:scrgbClr r="0" g="0" b="0"/>
          </a:effectRef>
          <a:fontRef idx="minor"/>
        </p:style>
        <p:txBody>
          <a:bodyPr lIns="82800" tIns="41400" rIns="82800" bIns="41400"/>
          <a:lstStyle/>
          <a:p>
            <a:pPr algn="ctr">
              <a:lnSpc>
                <a:spcPct val="100000"/>
              </a:lnSpc>
            </a:pPr>
            <a:r>
              <a:rPr lang="en-US" sz="1270" b="1" strike="noStrike" spc="-1">
                <a:solidFill>
                  <a:srgbClr val="000000"/>
                </a:solidFill>
                <a:uFill>
                  <a:solidFill>
                    <a:srgbClr val="FFFFFF"/>
                  </a:solidFill>
                </a:uFill>
                <a:latin typeface="Calibri"/>
                <a:ea typeface="DejaVu Sans"/>
              </a:rPr>
              <a:t>Akron, OH</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Baltimore, MD</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Buffalo, NY</a:t>
            </a:r>
          </a:p>
          <a:p>
            <a:pPr algn="ctr">
              <a:lnSpc>
                <a:spcPct val="100000"/>
              </a:lnSpc>
            </a:pPr>
            <a:r>
              <a:rPr lang="en-US" sz="1270" b="1" spc="-1">
                <a:solidFill>
                  <a:srgbClr val="000000"/>
                </a:solidFill>
                <a:uFill>
                  <a:solidFill>
                    <a:srgbClr val="FFFFFF"/>
                  </a:solidFill>
                </a:uFill>
                <a:latin typeface="Calibri"/>
              </a:rPr>
              <a:t>Chandler, AZ</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Chicago, IL</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Clarksburg, MD</a:t>
            </a:r>
          </a:p>
          <a:p>
            <a:pPr algn="ctr">
              <a:lnSpc>
                <a:spcPct val="100000"/>
              </a:lnSpc>
            </a:pPr>
            <a:r>
              <a:rPr lang="en-US" sz="1270" b="1" spc="-1">
                <a:solidFill>
                  <a:srgbClr val="000000"/>
                </a:solidFill>
                <a:uFill>
                  <a:solidFill>
                    <a:srgbClr val="FFFFFF"/>
                  </a:solidFill>
                </a:uFill>
                <a:latin typeface="Calibri"/>
              </a:rPr>
              <a:t>Concord, CA</a:t>
            </a:r>
          </a:p>
          <a:p>
            <a:pPr algn="ctr">
              <a:lnSpc>
                <a:spcPct val="100000"/>
              </a:lnSpc>
            </a:pPr>
            <a:r>
              <a:rPr lang="en-US" sz="1270" b="1" strike="noStrike" spc="-1">
                <a:solidFill>
                  <a:srgbClr val="000000"/>
                </a:solidFill>
                <a:uFill>
                  <a:solidFill>
                    <a:srgbClr val="FFFFFF"/>
                  </a:solidFill>
                </a:uFill>
                <a:latin typeface="Calibri"/>
              </a:rPr>
              <a:t>Fort Myer, VA</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Greenville, SC</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National Harbor, MD</a:t>
            </a:r>
          </a:p>
          <a:p>
            <a:pPr algn="ctr">
              <a:lnSpc>
                <a:spcPct val="100000"/>
              </a:lnSpc>
            </a:pPr>
            <a:r>
              <a:rPr lang="en-US" sz="1270" b="1" spc="-1">
                <a:solidFill>
                  <a:srgbClr val="000000"/>
                </a:solidFill>
                <a:uFill>
                  <a:solidFill>
                    <a:srgbClr val="FFFFFF"/>
                  </a:solidFill>
                </a:uFill>
                <a:latin typeface="Calibri"/>
              </a:rPr>
              <a:t>Peachtree Corners, GA</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Phoenix, AZ</a:t>
            </a:r>
          </a:p>
          <a:p>
            <a:pPr algn="ctr">
              <a:lnSpc>
                <a:spcPct val="100000"/>
              </a:lnSpc>
            </a:pPr>
            <a:r>
              <a:rPr lang="en-US" sz="1270" b="1" spc="-1">
                <a:solidFill>
                  <a:srgbClr val="000000"/>
                </a:solidFill>
                <a:uFill>
                  <a:solidFill>
                    <a:srgbClr val="FFFFFF"/>
                  </a:solidFill>
                </a:uFill>
                <a:latin typeface="Calibri"/>
              </a:rPr>
              <a:t>Sacramento, CA</a:t>
            </a:r>
          </a:p>
          <a:p>
            <a:pPr algn="ctr">
              <a:lnSpc>
                <a:spcPct val="100000"/>
              </a:lnSpc>
            </a:pPr>
            <a:r>
              <a:rPr lang="en-US" sz="1270" b="1" spc="-1">
                <a:solidFill>
                  <a:srgbClr val="000000"/>
                </a:solidFill>
                <a:uFill>
                  <a:solidFill>
                    <a:srgbClr val="FFFFFF"/>
                  </a:solidFill>
                </a:uFill>
                <a:latin typeface="Calibri"/>
              </a:rPr>
              <a:t>San Diego, CA</a:t>
            </a:r>
          </a:p>
        </p:txBody>
      </p:sp>
      <p:sp>
        <p:nvSpPr>
          <p:cNvPr id="10" name="CustomShape 2"/>
          <p:cNvSpPr/>
          <p:nvPr/>
        </p:nvSpPr>
        <p:spPr>
          <a:xfrm>
            <a:off x="4501089" y="1002124"/>
            <a:ext cx="1975320" cy="1048680"/>
          </a:xfrm>
          <a:prstGeom prst="rect">
            <a:avLst/>
          </a:prstGeom>
          <a:noFill/>
          <a:ln>
            <a:noFill/>
          </a:ln>
        </p:spPr>
        <p:style>
          <a:lnRef idx="0">
            <a:scrgbClr r="0" g="0" b="0"/>
          </a:lnRef>
          <a:fillRef idx="0">
            <a:scrgbClr r="0" g="0" b="0"/>
          </a:fillRef>
          <a:effectRef idx="0">
            <a:scrgbClr r="0" g="0" b="0"/>
          </a:effectRef>
          <a:fontRef idx="minor"/>
        </p:style>
        <p:txBody>
          <a:bodyPr lIns="82800" tIns="41400" rIns="82800" bIns="41400" anchorCtr="1"/>
          <a:lstStyle/>
          <a:p>
            <a:pPr algn="ctr">
              <a:lnSpc>
                <a:spcPct val="100000"/>
              </a:lnSpc>
            </a:pPr>
            <a:r>
              <a:rPr lang="en-US" sz="1270" b="1" strike="noStrike" spc="-1">
                <a:solidFill>
                  <a:srgbClr val="000000"/>
                </a:solidFill>
                <a:uFill>
                  <a:solidFill>
                    <a:srgbClr val="FFFFFF"/>
                  </a:solidFill>
                </a:uFill>
                <a:latin typeface="Calibri"/>
                <a:ea typeface="DejaVu Sans"/>
              </a:rPr>
              <a:t>Adelaide, Australia</a:t>
            </a:r>
            <a:endParaRPr lang="en-US" sz="1800" b="0" strike="noStrike" spc="-1">
              <a:solidFill>
                <a:srgbClr val="000000"/>
              </a:solidFill>
              <a:uFill>
                <a:solidFill>
                  <a:srgbClr val="FFFFFF"/>
                </a:solidFill>
              </a:uFill>
              <a:latin typeface="Arial"/>
            </a:endParaRPr>
          </a:p>
          <a:p>
            <a:pPr algn="ctr">
              <a:lnSpc>
                <a:spcPct val="100000"/>
              </a:lnSpc>
            </a:pPr>
            <a:r>
              <a:rPr lang="en-US" sz="1270" b="1" strike="noStrike" spc="-1">
                <a:solidFill>
                  <a:srgbClr val="000000"/>
                </a:solidFill>
                <a:uFill>
                  <a:solidFill>
                    <a:srgbClr val="FFFFFF"/>
                  </a:solidFill>
                </a:uFill>
                <a:latin typeface="Calibri"/>
                <a:ea typeface="DejaVu Sans"/>
              </a:rPr>
              <a:t>Copenhagen, Denmark</a:t>
            </a:r>
            <a:endParaRPr lang="en-US" sz="1800" b="0" strike="noStrike" spc="-1">
              <a:solidFill>
                <a:srgbClr val="000000"/>
              </a:solidFill>
              <a:uFill>
                <a:solidFill>
                  <a:srgbClr val="FFFFFF"/>
                </a:solidFill>
              </a:uFill>
              <a:latin typeface="Arial"/>
            </a:endParaRPr>
          </a:p>
          <a:p>
            <a:pPr algn="ctr">
              <a:lnSpc>
                <a:spcPct val="100000"/>
              </a:lnSpc>
            </a:pPr>
            <a:r>
              <a:rPr lang="en-US" sz="1270" b="1" spc="-1">
                <a:solidFill>
                  <a:srgbClr val="000000"/>
                </a:solidFill>
                <a:uFill>
                  <a:solidFill>
                    <a:srgbClr val="FFFFFF"/>
                  </a:solidFill>
                </a:uFill>
                <a:latin typeface="Calibri"/>
                <a:ea typeface="DejaVu Sans"/>
              </a:rPr>
              <a:t>Mechelen, Belgium</a:t>
            </a:r>
            <a:endParaRPr lang="en-US" sz="1270" b="1" strike="noStrike" spc="-1">
              <a:solidFill>
                <a:srgbClr val="000000"/>
              </a:solidFill>
              <a:uFill>
                <a:solidFill>
                  <a:srgbClr val="FFFFFF"/>
                </a:solidFill>
              </a:uFill>
              <a:latin typeface="Calibri"/>
              <a:ea typeface="DejaVu Sans"/>
            </a:endParaRPr>
          </a:p>
          <a:p>
            <a:pPr algn="ctr">
              <a:lnSpc>
                <a:spcPct val="100000"/>
              </a:lnSpc>
            </a:pPr>
            <a:r>
              <a:rPr lang="en-US" sz="1270" b="1" strike="noStrike" spc="-1">
                <a:solidFill>
                  <a:srgbClr val="000000"/>
                </a:solidFill>
                <a:uFill>
                  <a:solidFill>
                    <a:srgbClr val="FFFFFF"/>
                  </a:solidFill>
                </a:uFill>
                <a:latin typeface="Calibri"/>
                <a:ea typeface="DejaVu Sans"/>
              </a:rPr>
              <a:t>Seoul, South Korea</a:t>
            </a:r>
          </a:p>
          <a:p>
            <a:pPr algn="ctr">
              <a:lnSpc>
                <a:spcPct val="100000"/>
              </a:lnSpc>
            </a:pPr>
            <a:r>
              <a:rPr lang="en-US" sz="1270" b="1" spc="-1">
                <a:solidFill>
                  <a:srgbClr val="000000"/>
                </a:solidFill>
                <a:uFill>
                  <a:solidFill>
                    <a:srgbClr val="FFFFFF"/>
                  </a:solidFill>
                </a:uFill>
                <a:latin typeface="Calibri"/>
              </a:rPr>
              <a:t>Thuwal, Saudi Arabia</a:t>
            </a:r>
          </a:p>
          <a:p>
            <a:pPr algn="ctr">
              <a:lnSpc>
                <a:spcPct val="100000"/>
              </a:lnSpc>
            </a:pPr>
            <a:r>
              <a:rPr lang="en-US" sz="1270" b="1" spc="-1">
                <a:solidFill>
                  <a:srgbClr val="000000"/>
                </a:solidFill>
                <a:uFill>
                  <a:solidFill>
                    <a:srgbClr val="FFFFFF"/>
                  </a:solidFill>
                </a:uFill>
                <a:latin typeface="Calibri"/>
              </a:rPr>
              <a:t>Tokyo, Japan</a:t>
            </a:r>
          </a:p>
          <a:p>
            <a:pPr algn="ctr">
              <a:lnSpc>
                <a:spcPct val="100000"/>
              </a:lnSpc>
            </a:pPr>
            <a:r>
              <a:rPr lang="en-US" sz="1270" b="1" spc="-1">
                <a:solidFill>
                  <a:srgbClr val="000000"/>
                </a:solidFill>
                <a:uFill>
                  <a:solidFill>
                    <a:srgbClr val="FFFFFF"/>
                  </a:solidFill>
                </a:uFill>
                <a:latin typeface="Calibri"/>
              </a:rPr>
              <a:t>Turin, Italy</a:t>
            </a:r>
            <a:endParaRPr lang="en-US" sz="1800" b="0" strike="noStrike" spc="-1">
              <a:solidFill>
                <a:srgbClr val="000000"/>
              </a:solidFill>
              <a:uFill>
                <a:solidFill>
                  <a:srgbClr val="FFFFFF"/>
                </a:solidFill>
              </a:uFill>
              <a:latin typeface="Arial"/>
            </a:endParaRPr>
          </a:p>
        </p:txBody>
      </p:sp>
      <p:pic>
        <p:nvPicPr>
          <p:cNvPr id="11" name="Picture 10">
            <a:extLst>
              <a:ext uri="{FF2B5EF4-FFF2-40B4-BE49-F238E27FC236}">
                <a16:creationId xmlns:a16="http://schemas.microsoft.com/office/drawing/2014/main" id="{6B112F3A-9359-419B-B05C-F7B5DCB9A287}"/>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201396" y="2433681"/>
            <a:ext cx="2562888" cy="780051"/>
          </a:xfrm>
          <a:prstGeom prst="rect">
            <a:avLst/>
          </a:prstGeom>
          <a:ln>
            <a:noFill/>
          </a:ln>
        </p:spPr>
      </p:pic>
      <p:pic>
        <p:nvPicPr>
          <p:cNvPr id="15" name="Picture 2">
            <a:extLs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65951" y="2306182"/>
            <a:ext cx="323850" cy="282349"/>
          </a:xfrm>
          <a:prstGeom prst="rect">
            <a:avLst/>
          </a:prstGeom>
          <a:noFill/>
        </p:spPr>
      </p:pic>
      <p:pic>
        <p:nvPicPr>
          <p:cNvPr id="16" name="Picture 2">
            <a:extLst>
              <a:ext uri="{C183D7F6-B498-43B3-948B-1728B52AA6E4}">
                <adec:decorative xmlns:adec="http://schemas.microsoft.com/office/drawing/2017/decorative" val="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93351" y="2788782"/>
            <a:ext cx="323850" cy="282349"/>
          </a:xfrm>
          <a:prstGeom prst="rect">
            <a:avLst/>
          </a:prstGeom>
          <a:noFill/>
        </p:spPr>
      </p:pic>
      <p:sp>
        <p:nvSpPr>
          <p:cNvPr id="17" name="Footer Placeholder 4"/>
          <p:cNvSpPr>
            <a:spLocks noGrp="1"/>
          </p:cNvSpPr>
          <p:nvPr>
            <p:ph type="ftr" sz="quarter" idx="11"/>
          </p:nvPr>
        </p:nvSpPr>
        <p:spPr>
          <a:xfrm>
            <a:off x="4038600" y="6466030"/>
            <a:ext cx="4114800" cy="365125"/>
          </a:xfrm>
        </p:spPr>
        <p:txBody>
          <a:bodyPr/>
          <a:lstStyle/>
          <a:p>
            <a:r>
              <a:rPr lang="en-US"/>
              <a:t>Robotic Research Proprietary</a:t>
            </a:r>
          </a:p>
        </p:txBody>
      </p:sp>
      <p:sp>
        <p:nvSpPr>
          <p:cNvPr id="5" name="Title 4">
            <a:extLst>
              <a:ext uri="{FF2B5EF4-FFF2-40B4-BE49-F238E27FC236}">
                <a16:creationId xmlns:a16="http://schemas.microsoft.com/office/drawing/2014/main" id="{CF28CB18-1A39-48B9-BF96-C414ADEBB2F8}"/>
              </a:ext>
            </a:extLst>
          </p:cNvPr>
          <p:cNvSpPr>
            <a:spLocks noGrp="1"/>
          </p:cNvSpPr>
          <p:nvPr>
            <p:ph type="title"/>
          </p:nvPr>
        </p:nvSpPr>
        <p:spPr>
          <a:xfrm>
            <a:off x="2984500" y="422437"/>
            <a:ext cx="8847992" cy="785813"/>
          </a:xfrm>
        </p:spPr>
        <p:txBody>
          <a:bodyPr>
            <a:normAutofit fontScale="90000"/>
          </a:bodyPr>
          <a:lstStyle/>
          <a:p>
            <a:pPr rtl="0" eaLnBrk="1" latinLnBrk="0" hangingPunct="1"/>
            <a:r>
              <a:rPr lang="en-US" sz="4400" kern="1200">
                <a:solidFill>
                  <a:srgbClr val="000000"/>
                </a:solidFill>
                <a:effectLst/>
                <a:latin typeface="Segoe UI Semibold" panose="020B0702040204020203" pitchFamily="34" charset="0"/>
                <a:ea typeface="+mn-ea"/>
                <a:cs typeface="+mn-cs"/>
              </a:rPr>
              <a:t>Shuttles Operating on 4 Continents</a:t>
            </a:r>
          </a:p>
        </p:txBody>
      </p:sp>
    </p:spTree>
    <p:extLst>
      <p:ext uri="{BB962C8B-B14F-4D97-AF65-F5344CB8AC3E}">
        <p14:creationId xmlns:p14="http://schemas.microsoft.com/office/powerpoint/2010/main" val="148589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1682" y="523089"/>
            <a:ext cx="9245600" cy="785813"/>
          </a:xfrm>
        </p:spPr>
        <p:txBody>
          <a:bodyPr>
            <a:normAutofit/>
          </a:bodyPr>
          <a:lstStyle/>
          <a:p>
            <a:r>
              <a:rPr lang="en-US" sz="4000"/>
              <a:t>New Flyer - Transit Bus &amp; Coach</a:t>
            </a:r>
          </a:p>
        </p:txBody>
      </p:sp>
      <p:sp>
        <p:nvSpPr>
          <p:cNvPr id="4" name="Date Placeholder 3"/>
          <p:cNvSpPr>
            <a:spLocks noGrp="1"/>
          </p:cNvSpPr>
          <p:nvPr>
            <p:ph type="dt" sz="half" idx="10"/>
          </p:nvPr>
        </p:nvSpPr>
        <p:spPr/>
        <p:txBody>
          <a:bodyPr/>
          <a:lstStyle/>
          <a:p>
            <a:fld id="{F7F642EC-EA1D-4226-8E5A-F7090832D185}" type="datetime1">
              <a:rPr lang="en-US" smtClean="0"/>
              <a:pPr/>
              <a:t>4/7/2021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18</a:t>
            </a:fld>
            <a:endParaRPr lang="en-US"/>
          </a:p>
        </p:txBody>
      </p:sp>
      <p:pic>
        <p:nvPicPr>
          <p:cNvPr id="8" name="Picture 2" descr="Picture of buses going through a tunnel"/>
          <p:cNvPicPr>
            <a:picLocks noChangeAspect="1" noChangeArrowheads="1"/>
          </p:cNvPicPr>
          <p:nvPr/>
        </p:nvPicPr>
        <p:blipFill>
          <a:blip r:embed="rId2" cstate="email">
            <a:extLst>
              <a:ext uri="{28A0092B-C50C-407E-A947-70E740481C1C}">
                <a14:useLocalDpi xmlns:a14="http://schemas.microsoft.com/office/drawing/2010/main"/>
              </a:ext>
            </a:extLst>
          </a:blip>
          <a:srcRect/>
          <a:stretch/>
        </p:blipFill>
        <p:spPr bwMode="auto">
          <a:xfrm>
            <a:off x="661434" y="1528431"/>
            <a:ext cx="3377166" cy="1900569"/>
          </a:xfrm>
          <a:prstGeom prst="rect">
            <a:avLst/>
          </a:prstGeom>
          <a:noFill/>
        </p:spPr>
      </p:pic>
      <p:sp>
        <p:nvSpPr>
          <p:cNvPr id="10" name="Rectangle 9">
            <a:extLst>
              <a:ext uri="{FF2B5EF4-FFF2-40B4-BE49-F238E27FC236}">
                <a16:creationId xmlns:a16="http://schemas.microsoft.com/office/drawing/2014/main" id="{9DEE50DC-5155-45F0-861A-524DF49639CA}"/>
              </a:ext>
            </a:extLst>
          </p:cNvPr>
          <p:cNvSpPr/>
          <p:nvPr/>
        </p:nvSpPr>
        <p:spPr>
          <a:xfrm>
            <a:off x="6628139" y="1528431"/>
            <a:ext cx="5139143" cy="5355312"/>
          </a:xfrm>
          <a:prstGeom prst="rect">
            <a:avLst/>
          </a:prstGeom>
        </p:spPr>
        <p:txBody>
          <a:bodyPr wrap="square">
            <a:spAutoFit/>
          </a:bodyPr>
          <a:lstStyle/>
          <a:p>
            <a:r>
              <a:rPr lang="en-US" sz="2400">
                <a:effectLst>
                  <a:outerShdw blurRad="50800" dist="38100" dir="2700000" algn="tl" rotWithShape="0">
                    <a:prstClr val="black">
                      <a:alpha val="40000"/>
                    </a:prstClr>
                  </a:outerShdw>
                </a:effectLst>
              </a:rPr>
              <a:t>Increased Throughput &amp; Efficiency</a:t>
            </a:r>
          </a:p>
          <a:p>
            <a:pPr>
              <a:buNone/>
            </a:pPr>
            <a:endParaRPr lang="en-US" sz="2400">
              <a:effectLst>
                <a:outerShdw blurRad="50800" dist="38100" dir="2700000" algn="tl" rotWithShape="0">
                  <a:prstClr val="black">
                    <a:alpha val="40000"/>
                  </a:prstClr>
                </a:outerShdw>
              </a:effectLst>
            </a:endParaRPr>
          </a:p>
          <a:p>
            <a:pPr>
              <a:buNone/>
            </a:pPr>
            <a:r>
              <a:rPr lang="en-US" sz="2400">
                <a:effectLst>
                  <a:outerShdw blurRad="50800" dist="38100" dir="2700000" algn="tl" rotWithShape="0">
                    <a:prstClr val="black">
                      <a:alpha val="40000"/>
                    </a:prstClr>
                  </a:outerShdw>
                </a:effectLst>
              </a:rPr>
              <a:t>Traditional Mass Transit </a:t>
            </a:r>
          </a:p>
          <a:p>
            <a:pPr>
              <a:buNone/>
            </a:pPr>
            <a:r>
              <a:rPr lang="en-US" sz="2400">
                <a:effectLst>
                  <a:outerShdw blurRad="50800" dist="38100" dir="2700000" algn="tl" rotWithShape="0">
                    <a:prstClr val="black">
                      <a:alpha val="40000"/>
                    </a:prstClr>
                  </a:outerShdw>
                </a:effectLst>
              </a:rPr>
              <a:t>in City</a:t>
            </a:r>
          </a:p>
          <a:p>
            <a:pPr>
              <a:buNone/>
            </a:pPr>
            <a:endParaRPr lang="en-US" sz="2400">
              <a:effectLst>
                <a:outerShdw blurRad="50800" dist="38100" dir="2700000" algn="tl" rotWithShape="0">
                  <a:prstClr val="black">
                    <a:alpha val="40000"/>
                  </a:prstClr>
                </a:outerShdw>
              </a:effectLst>
            </a:endParaRPr>
          </a:p>
          <a:p>
            <a:pPr>
              <a:buNone/>
            </a:pPr>
            <a:r>
              <a:rPr lang="en-US" sz="2400">
                <a:effectLst>
                  <a:outerShdw blurRad="50800" dist="38100" dir="2700000" algn="tl" rotWithShape="0">
                    <a:prstClr val="black">
                      <a:alpha val="40000"/>
                    </a:prstClr>
                  </a:outerShdw>
                </a:effectLst>
              </a:rPr>
              <a:t>First AV Bus in North America</a:t>
            </a:r>
          </a:p>
          <a:p>
            <a:pPr>
              <a:buNone/>
            </a:pPr>
            <a:endParaRPr lang="en-US" sz="2400">
              <a:effectLst>
                <a:outerShdw blurRad="50800" dist="38100" dir="2700000" algn="tl" rotWithShape="0">
                  <a:prstClr val="black">
                    <a:alpha val="40000"/>
                  </a:prstClr>
                </a:outerShdw>
              </a:effectLst>
            </a:endParaRPr>
          </a:p>
          <a:p>
            <a:pPr>
              <a:buNone/>
            </a:pPr>
            <a:r>
              <a:rPr lang="en-US" sz="2400">
                <a:effectLst>
                  <a:outerShdw blurRad="50800" dist="38100" dir="2700000" algn="tl" rotWithShape="0">
                    <a:prstClr val="black">
                      <a:alpha val="40000"/>
                    </a:prstClr>
                  </a:outerShdw>
                </a:effectLst>
              </a:rPr>
              <a:t>Precision Docking</a:t>
            </a:r>
          </a:p>
          <a:p>
            <a:pPr>
              <a:buNone/>
            </a:pPr>
            <a:endParaRPr lang="en-US" sz="2400">
              <a:effectLst>
                <a:outerShdw blurRad="50800" dist="38100" dir="2700000" algn="tl" rotWithShape="0">
                  <a:prstClr val="black">
                    <a:alpha val="40000"/>
                  </a:prstClr>
                </a:outerShdw>
              </a:effectLst>
            </a:endParaRPr>
          </a:p>
          <a:p>
            <a:pPr>
              <a:buNone/>
            </a:pPr>
            <a:r>
              <a:rPr lang="en-US" sz="2400">
                <a:effectLst>
                  <a:outerShdw blurRad="50800" dist="38100" dir="2700000" algn="tl" rotWithShape="0">
                    <a:prstClr val="black">
                      <a:alpha val="40000"/>
                    </a:prstClr>
                  </a:outerShdw>
                </a:effectLst>
              </a:rPr>
              <a:t>Yard Applications</a:t>
            </a:r>
          </a:p>
          <a:p>
            <a:pPr>
              <a:buNone/>
            </a:pPr>
            <a:endParaRPr lang="en-US" sz="2400">
              <a:effectLst>
                <a:outerShdw blurRad="50800" dist="38100" dir="2700000" algn="tl" rotWithShape="0">
                  <a:prstClr val="black">
                    <a:alpha val="40000"/>
                  </a:prstClr>
                </a:outerShdw>
              </a:effectLst>
            </a:endParaRPr>
          </a:p>
          <a:p>
            <a:pPr>
              <a:buNone/>
            </a:pPr>
            <a:r>
              <a:rPr lang="en-US" sz="2400">
                <a:effectLst>
                  <a:outerShdw blurRad="50800" dist="38100" dir="2700000" algn="tl" rotWithShape="0">
                    <a:prstClr val="black">
                      <a:alpha val="40000"/>
                    </a:prstClr>
                  </a:outerShdw>
                </a:effectLst>
              </a:rPr>
              <a:t>BRT</a:t>
            </a:r>
          </a:p>
          <a:p>
            <a:pPr>
              <a:buNone/>
            </a:pPr>
            <a:endParaRPr lang="en-US">
              <a:effectLst>
                <a:outerShdw blurRad="50800" dist="38100" dir="2700000" algn="tl" rotWithShape="0">
                  <a:prstClr val="black">
                    <a:alpha val="40000"/>
                  </a:prstClr>
                </a:outerShdw>
              </a:effectLst>
            </a:endParaRPr>
          </a:p>
          <a:p>
            <a:pPr>
              <a:buNone/>
            </a:pPr>
            <a:endParaRPr lang="en-US">
              <a:effectLst>
                <a:outerShdw blurRad="50800" dist="38100" dir="2700000" algn="tl" rotWithShape="0">
                  <a:prstClr val="black">
                    <a:alpha val="40000"/>
                  </a:prstClr>
                </a:outerShdw>
              </a:effectLst>
            </a:endParaRPr>
          </a:p>
          <a:p>
            <a:pPr>
              <a:buNone/>
            </a:pPr>
            <a:endParaRPr lang="en-US">
              <a:effectLst>
                <a:outerShdw blurRad="50800" dist="38100" dir="2700000" algn="tl" rotWithShape="0">
                  <a:prstClr val="black">
                    <a:alpha val="40000"/>
                  </a:prstClr>
                </a:outerShdw>
              </a:effectLst>
            </a:endParaRPr>
          </a:p>
        </p:txBody>
      </p:sp>
      <p:pic>
        <p:nvPicPr>
          <p:cNvPr id="9" name="Picture 4" descr="Xcelsior AV™ bus">
            <a:extLst>
              <a:ext uri="{FF2B5EF4-FFF2-40B4-BE49-F238E27FC236}">
                <a16:creationId xmlns:a16="http://schemas.microsoft.com/office/drawing/2014/main" id="{25714B1E-8167-42BD-8034-07ACF0B7FE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293" y="4037058"/>
            <a:ext cx="6507613" cy="168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97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0" y="289002"/>
            <a:ext cx="9245600" cy="785813"/>
          </a:xfrm>
        </p:spPr>
        <p:txBody>
          <a:bodyPr>
            <a:normAutofit/>
          </a:bodyPr>
          <a:lstStyle/>
          <a:p>
            <a:r>
              <a:rPr lang="en-US"/>
              <a:t>Accessibility in Automated World</a:t>
            </a:r>
          </a:p>
        </p:txBody>
      </p:sp>
      <p:sp>
        <p:nvSpPr>
          <p:cNvPr id="3" name="Content Placeholder 2"/>
          <p:cNvSpPr>
            <a:spLocks noGrp="1"/>
          </p:cNvSpPr>
          <p:nvPr>
            <p:ph idx="1"/>
          </p:nvPr>
        </p:nvSpPr>
        <p:spPr>
          <a:xfrm>
            <a:off x="7445828" y="1240971"/>
            <a:ext cx="4420689" cy="5206464"/>
          </a:xfrm>
          <a:ln>
            <a:noFill/>
          </a:ln>
        </p:spPr>
        <p:txBody>
          <a:bodyPr>
            <a:normAutofit/>
          </a:bodyPr>
          <a:lstStyle/>
          <a:p>
            <a:r>
              <a:rPr lang="en-US"/>
              <a:t>Operate without human interaction</a:t>
            </a:r>
          </a:p>
          <a:p>
            <a:r>
              <a:rPr lang="en-US"/>
              <a:t>Maintain safety of system and surroundings</a:t>
            </a:r>
          </a:p>
          <a:p>
            <a:r>
              <a:rPr lang="en-US"/>
              <a:t>Accommodate a variety of wheelchair configurations</a:t>
            </a:r>
          </a:p>
          <a:p>
            <a:r>
              <a:rPr lang="en-US"/>
              <a:t>Perform operations faster than current loading systems</a:t>
            </a:r>
          </a:p>
          <a:p>
            <a:r>
              <a:rPr lang="en-US"/>
              <a:t>Detect curb/platform</a:t>
            </a:r>
          </a:p>
        </p:txBody>
      </p:sp>
      <p:sp>
        <p:nvSpPr>
          <p:cNvPr id="4" name="Date Placeholder 3"/>
          <p:cNvSpPr>
            <a:spLocks noGrp="1"/>
          </p:cNvSpPr>
          <p:nvPr>
            <p:ph type="dt" sz="half" idx="10"/>
          </p:nvPr>
        </p:nvSpPr>
        <p:spPr/>
        <p:txBody>
          <a:bodyPr/>
          <a:lstStyle/>
          <a:p>
            <a:fld id="{F7F642EC-EA1D-4226-8E5A-F7090832D185}" type="datetime1">
              <a:rPr lang="en-US" smtClean="0"/>
              <a:pPr/>
              <a:t>4/7/2021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19</a:t>
            </a:fld>
            <a:endParaRPr lang="en-US"/>
          </a:p>
        </p:txBody>
      </p:sp>
      <p:pic>
        <p:nvPicPr>
          <p:cNvPr id="9" name="Picture 8" descr="A yellow and black van parked in a parking lot with lift deployed">
            <a:extLst>
              <a:ext uri="{FF2B5EF4-FFF2-40B4-BE49-F238E27FC236}">
                <a16:creationId xmlns:a16="http://schemas.microsoft.com/office/drawing/2014/main" id="{449D6938-B1DC-421D-955B-A2D7A91826E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9282" y="1240971"/>
            <a:ext cx="7065917" cy="4701265"/>
          </a:xfrm>
          <a:prstGeom prst="rect">
            <a:avLst/>
          </a:prstGeom>
        </p:spPr>
      </p:pic>
    </p:spTree>
    <p:extLst>
      <p:ext uri="{BB962C8B-B14F-4D97-AF65-F5344CB8AC3E}">
        <p14:creationId xmlns:p14="http://schemas.microsoft.com/office/powerpoint/2010/main" val="44097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F5F16B-A55B-489D-8A1A-316A4FE75F4F}"/>
              </a:ext>
              <a:ext uri="{C183D7F6-B498-43B3-948B-1728B52AA6E4}">
                <adec:decorative xmlns:adec="http://schemas.microsoft.com/office/drawing/2017/decorative" val="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426402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838200" y="1122362"/>
            <a:ext cx="5682343" cy="3069493"/>
          </a:xfrm>
        </p:spPr>
        <p:txBody>
          <a:bodyPr anchor="ctr">
            <a:normAutofit/>
          </a:bodyPr>
          <a:lstStyle/>
          <a:p>
            <a:r>
              <a:rPr lang="en-US" sz="4000"/>
              <a:t>Inclusive Design of Autonomous Vehicles: </a:t>
            </a:r>
            <a:br>
              <a:rPr lang="en-US" sz="4000"/>
            </a:br>
            <a:r>
              <a:rPr lang="en-US" sz="4000"/>
              <a:t>A Public Dialogue</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r>
              <a:rPr lang="en-US" sz="2400"/>
              <a:t>Accessibility for Passengers with Mobility Disabilities: Part 2</a:t>
            </a:r>
            <a:br>
              <a:rPr lang="en-US" sz="2400"/>
            </a:br>
            <a:r>
              <a:rPr lang="en-US" sz="2400" i="1"/>
              <a:t>Maneuvering and Securement</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9635" y="5646055"/>
            <a:ext cx="1099415" cy="1084039"/>
          </a:xfrm>
          <a:prstGeom prst="rect">
            <a:avLst/>
          </a:prstGeom>
        </p:spPr>
      </p:pic>
      <p:pic>
        <p:nvPicPr>
          <p:cNvPr id="6" name="Picture 5" descr="Office of disability employment policy logo">
            <a:extLst>
              <a:ext uri="{FF2B5EF4-FFF2-40B4-BE49-F238E27FC236}">
                <a16:creationId xmlns:a16="http://schemas.microsoft.com/office/drawing/2014/main" id="{A39DBC37-D040-4D96-96F0-006EEA99DB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2120" y="5583554"/>
            <a:ext cx="853440" cy="1209040"/>
          </a:xfrm>
          <a:prstGeom prst="rect">
            <a:avLst/>
          </a:prstGeom>
        </p:spPr>
      </p:pic>
      <p:pic>
        <p:nvPicPr>
          <p:cNvPr id="8" name="Picture 7" descr="Administration for community living logo">
            <a:extLst>
              <a:ext uri="{FF2B5EF4-FFF2-40B4-BE49-F238E27FC236}">
                <a16:creationId xmlns:a16="http://schemas.microsoft.com/office/drawing/2014/main" id="{EB1A700C-F4E5-4018-8AD9-07D7F9C8DA9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2983" y="5751512"/>
            <a:ext cx="1960793" cy="881746"/>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fld id="{7705BDCA-5594-4972-87B5-AB3059BF9480}" type="slidenum">
              <a:rPr lang="en-US" smtClean="0"/>
              <a:t>2</a:t>
            </a:fld>
            <a:endParaRPr lang="en-US"/>
          </a:p>
        </p:txBody>
      </p:sp>
    </p:spTree>
    <p:extLst>
      <p:ext uri="{BB962C8B-B14F-4D97-AF65-F5344CB8AC3E}">
        <p14:creationId xmlns:p14="http://schemas.microsoft.com/office/powerpoint/2010/main" val="143418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0" y="289002"/>
            <a:ext cx="9245600" cy="785813"/>
          </a:xfrm>
        </p:spPr>
        <p:txBody>
          <a:bodyPr>
            <a:normAutofit/>
          </a:bodyPr>
          <a:lstStyle/>
          <a:p>
            <a:r>
              <a:rPr lang="en-US" err="1"/>
              <a:t>ParaLift</a:t>
            </a:r>
            <a:r>
              <a:rPr lang="en-US"/>
              <a:t> Overview</a:t>
            </a:r>
          </a:p>
        </p:txBody>
      </p:sp>
      <p:sp>
        <p:nvSpPr>
          <p:cNvPr id="3" name="Content Placeholder 2"/>
          <p:cNvSpPr>
            <a:spLocks noGrp="1"/>
          </p:cNvSpPr>
          <p:nvPr>
            <p:ph idx="1"/>
          </p:nvPr>
        </p:nvSpPr>
        <p:spPr>
          <a:xfrm>
            <a:off x="7445828" y="1240971"/>
            <a:ext cx="4420689" cy="4613729"/>
          </a:xfrm>
          <a:ln>
            <a:noFill/>
          </a:ln>
        </p:spPr>
        <p:txBody>
          <a:bodyPr>
            <a:normAutofit fontScale="77500" lnSpcReduction="20000"/>
          </a:bodyPr>
          <a:lstStyle/>
          <a:p>
            <a:r>
              <a:rPr lang="en-US"/>
              <a:t>Automatic loading and securement system</a:t>
            </a:r>
          </a:p>
          <a:p>
            <a:r>
              <a:rPr lang="en-US"/>
              <a:t>Wheelchair passengers enter and exit vehicle with no aid from another person</a:t>
            </a:r>
          </a:p>
          <a:p>
            <a:r>
              <a:rPr lang="en-US"/>
              <a:t>Intuitive design provides wheelchair passengers with further independence and autonomy in their lives</a:t>
            </a:r>
          </a:p>
          <a:p>
            <a:r>
              <a:rPr lang="en-US"/>
              <a:t>Features:</a:t>
            </a:r>
          </a:p>
          <a:p>
            <a:pPr lvl="1"/>
            <a:r>
              <a:rPr lang="en-US"/>
              <a:t>Sensing to ensure clear space</a:t>
            </a:r>
          </a:p>
          <a:p>
            <a:pPr lvl="1"/>
            <a:r>
              <a:rPr lang="en-US"/>
              <a:t>Automatic door opener</a:t>
            </a:r>
          </a:p>
          <a:p>
            <a:pPr lvl="1"/>
            <a:r>
              <a:rPr lang="en-US"/>
              <a:t>Powered wheelchair lift</a:t>
            </a:r>
          </a:p>
          <a:p>
            <a:pPr lvl="1"/>
            <a:r>
              <a:rPr lang="en-US"/>
              <a:t>Securement system</a:t>
            </a:r>
          </a:p>
          <a:p>
            <a:pPr lvl="1"/>
            <a:r>
              <a:rPr lang="en-US"/>
              <a:t>Safety system</a:t>
            </a:r>
          </a:p>
          <a:p>
            <a:pPr lvl="1"/>
            <a:r>
              <a:rPr lang="en-US"/>
              <a:t>Announcement system</a:t>
            </a:r>
          </a:p>
        </p:txBody>
      </p:sp>
      <p:sp>
        <p:nvSpPr>
          <p:cNvPr id="4" name="Date Placeholder 3"/>
          <p:cNvSpPr>
            <a:spLocks noGrp="1"/>
          </p:cNvSpPr>
          <p:nvPr>
            <p:ph type="dt" sz="half" idx="10"/>
          </p:nvPr>
        </p:nvSpPr>
        <p:spPr/>
        <p:txBody>
          <a:bodyPr/>
          <a:lstStyle/>
          <a:p>
            <a:fld id="{F7F642EC-EA1D-4226-8E5A-F7090832D185}" type="datetime1">
              <a:rPr lang="en-US" smtClean="0"/>
              <a:pPr/>
              <a:t>4/7/2021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20</a:t>
            </a:fld>
            <a:endParaRPr lang="en-US"/>
          </a:p>
        </p:txBody>
      </p:sp>
      <p:pic>
        <p:nvPicPr>
          <p:cNvPr id="8" name="Picture 7" descr="A yellow and black van parked in a parking lot with lift deployed with wheelchair in front of it. ">
            <a:extLst>
              <a:ext uri="{FF2B5EF4-FFF2-40B4-BE49-F238E27FC236}">
                <a16:creationId xmlns:a16="http://schemas.microsoft.com/office/drawing/2014/main" id="{F61CCC0E-AE3A-41C4-B071-AC21173F25C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5405" y="1240970"/>
            <a:ext cx="7029834" cy="46772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5316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idar map">
            <a:extLst>
              <a:ext uri="{FF2B5EF4-FFF2-40B4-BE49-F238E27FC236}">
                <a16:creationId xmlns:a16="http://schemas.microsoft.com/office/drawing/2014/main" id="{815122D8-B942-4629-87A0-DBDA9BA7E089}"/>
              </a:ext>
            </a:extLst>
          </p:cNvPr>
          <p:cNvPicPr/>
          <p:nvPr/>
        </p:nvPicPr>
        <p:blipFill>
          <a:blip r:embed="rId2" cstate="email">
            <a:extLst>
              <a:ext uri="{28A0092B-C50C-407E-A947-70E740481C1C}">
                <a14:useLocalDpi xmlns:a14="http://schemas.microsoft.com/office/drawing/2010/main"/>
              </a:ext>
            </a:extLst>
          </a:blip>
          <a:srcRect/>
          <a:stretch>
            <a:fillRect/>
          </a:stretch>
        </p:blipFill>
        <p:spPr bwMode="auto">
          <a:xfrm>
            <a:off x="3836027" y="1816567"/>
            <a:ext cx="2259973" cy="1871013"/>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2" name="Title 1"/>
          <p:cNvSpPr>
            <a:spLocks noGrp="1"/>
          </p:cNvSpPr>
          <p:nvPr>
            <p:ph type="title"/>
          </p:nvPr>
        </p:nvSpPr>
        <p:spPr>
          <a:xfrm>
            <a:off x="2946400" y="289002"/>
            <a:ext cx="9245600" cy="785813"/>
          </a:xfrm>
        </p:spPr>
        <p:txBody>
          <a:bodyPr>
            <a:normAutofit/>
          </a:bodyPr>
          <a:lstStyle/>
          <a:p>
            <a:r>
              <a:rPr lang="en-US"/>
              <a:t>Sensing and Detection</a:t>
            </a:r>
          </a:p>
        </p:txBody>
      </p:sp>
      <p:sp>
        <p:nvSpPr>
          <p:cNvPr id="4" name="Date Placeholder 3"/>
          <p:cNvSpPr>
            <a:spLocks noGrp="1"/>
          </p:cNvSpPr>
          <p:nvPr>
            <p:ph type="dt" sz="half" idx="10"/>
          </p:nvPr>
        </p:nvSpPr>
        <p:spPr/>
        <p:txBody>
          <a:bodyPr/>
          <a:lstStyle/>
          <a:p>
            <a:fld id="{F7F642EC-EA1D-4226-8E5A-F7090832D185}" type="datetime1">
              <a:rPr lang="en-US" smtClean="0"/>
              <a:pPr/>
              <a:t>4/7/2021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21</a:t>
            </a:fld>
            <a:endParaRPr lang="en-US"/>
          </a:p>
        </p:txBody>
      </p:sp>
      <p:sp>
        <p:nvSpPr>
          <p:cNvPr id="13" name="Content Placeholder 2">
            <a:extLst>
              <a:ext uri="{FF2B5EF4-FFF2-40B4-BE49-F238E27FC236}">
                <a16:creationId xmlns:a16="http://schemas.microsoft.com/office/drawing/2014/main" id="{2B2BAD6D-A7F1-484E-B868-9DC5C3CA57EC}"/>
              </a:ext>
            </a:extLst>
          </p:cNvPr>
          <p:cNvSpPr txBox="1">
            <a:spLocks/>
          </p:cNvSpPr>
          <p:nvPr/>
        </p:nvSpPr>
        <p:spPr>
          <a:xfrm>
            <a:off x="6584614" y="1240971"/>
            <a:ext cx="5281903" cy="4613729"/>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LIDAR sensor generates 3D map of surroundings</a:t>
            </a:r>
          </a:p>
          <a:p>
            <a:r>
              <a:rPr lang="en-US" sz="2400"/>
              <a:t>Detects the presence of passenger and position of ramp or lift</a:t>
            </a:r>
          </a:p>
          <a:p>
            <a:r>
              <a:rPr lang="en-US" sz="2400"/>
              <a:t>Ensures area under ramp or lift if clear before lowering</a:t>
            </a:r>
          </a:p>
          <a:p>
            <a:r>
              <a:rPr lang="en-US" sz="2400"/>
              <a:t>Stops ramp or lift if obstruction </a:t>
            </a:r>
          </a:p>
          <a:p>
            <a:r>
              <a:rPr lang="en-US" sz="2400"/>
              <a:t>Detect curb and vehicle position </a:t>
            </a:r>
          </a:p>
          <a:p>
            <a:r>
              <a:rPr lang="en-US" sz="2400"/>
              <a:t>Currently developing camera-based detection system</a:t>
            </a:r>
          </a:p>
        </p:txBody>
      </p:sp>
      <p:pic>
        <p:nvPicPr>
          <p:cNvPr id="8" name="Picture 2" descr="close-up of bus bumper">
            <a:extLst>
              <a:ext uri="{FF2B5EF4-FFF2-40B4-BE49-F238E27FC236}">
                <a16:creationId xmlns:a16="http://schemas.microsoft.com/office/drawing/2014/main" id="{08DC3A18-49F1-444A-844A-8141EE0E36E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0330" y="1380369"/>
            <a:ext cx="3460818" cy="2307211"/>
          </a:xfrm>
          <a:prstGeom prst="rect">
            <a:avLst/>
          </a:prstGeom>
          <a:noFill/>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descr="infrared image of intersection">
            <a:extLst>
              <a:ext uri="{FF2B5EF4-FFF2-40B4-BE49-F238E27FC236}">
                <a16:creationId xmlns:a16="http://schemas.microsoft.com/office/drawing/2014/main" id="{28A0A5C0-86B7-40E0-A3BD-4C52365AD5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9425" y="3597234"/>
            <a:ext cx="4397963" cy="254453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21167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Image of quantum securement system with scooter">
            <a:extLst>
              <a:ext uri="{FF2B5EF4-FFF2-40B4-BE49-F238E27FC236}">
                <a16:creationId xmlns:a16="http://schemas.microsoft.com/office/drawing/2014/main" id="{CA336955-89D3-403E-8C23-5D7CBEC29DC6}"/>
              </a:ext>
            </a:extLst>
          </p:cNvPr>
          <p:cNvPicPr/>
          <p:nvPr/>
        </p:nvPicPr>
        <p:blipFill rotWithShape="1">
          <a:blip r:embed="rId2" cstate="email">
            <a:extLst>
              <a:ext uri="{28A0092B-C50C-407E-A947-70E740481C1C}">
                <a14:useLocalDpi xmlns:a14="http://schemas.microsoft.com/office/drawing/2010/main"/>
              </a:ext>
            </a:extLst>
          </a:blip>
          <a:srcRect/>
          <a:stretch/>
        </p:blipFill>
        <p:spPr bwMode="auto">
          <a:xfrm>
            <a:off x="3435096" y="3814507"/>
            <a:ext cx="2957830" cy="2543810"/>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
        <p:nvSpPr>
          <p:cNvPr id="2" name="Title 1"/>
          <p:cNvSpPr>
            <a:spLocks noGrp="1"/>
          </p:cNvSpPr>
          <p:nvPr>
            <p:ph type="title"/>
          </p:nvPr>
        </p:nvSpPr>
        <p:spPr>
          <a:xfrm>
            <a:off x="2946400" y="289002"/>
            <a:ext cx="9245600" cy="785813"/>
          </a:xfrm>
        </p:spPr>
        <p:txBody>
          <a:bodyPr>
            <a:normAutofit/>
          </a:bodyPr>
          <a:lstStyle/>
          <a:p>
            <a:r>
              <a:rPr lang="en-US"/>
              <a:t>Platform Agnostic</a:t>
            </a:r>
          </a:p>
        </p:txBody>
      </p:sp>
      <p:sp>
        <p:nvSpPr>
          <p:cNvPr id="3" name="Content Placeholder 2"/>
          <p:cNvSpPr>
            <a:spLocks noGrp="1"/>
          </p:cNvSpPr>
          <p:nvPr>
            <p:ph idx="1"/>
          </p:nvPr>
        </p:nvSpPr>
        <p:spPr>
          <a:xfrm>
            <a:off x="6772794" y="1240971"/>
            <a:ext cx="5093723" cy="5007429"/>
          </a:xfrm>
          <a:ln>
            <a:noFill/>
          </a:ln>
        </p:spPr>
        <p:txBody>
          <a:bodyPr>
            <a:normAutofit/>
          </a:bodyPr>
          <a:lstStyle/>
          <a:p>
            <a:r>
              <a:rPr lang="en-US" sz="2600"/>
              <a:t>Quantum wheelchair securement system uses a pair of arms to clamp onto wheels of the wheelchair to secure it in place</a:t>
            </a:r>
          </a:p>
          <a:p>
            <a:r>
              <a:rPr lang="en-US" sz="2600"/>
              <a:t>Three-point seat belt system integration designed to rapidly secure the passenger</a:t>
            </a:r>
          </a:p>
          <a:p>
            <a:r>
              <a:rPr lang="en-US" sz="2600"/>
              <a:t>Compatible with wheelchairs of various types and sizes</a:t>
            </a:r>
          </a:p>
          <a:p>
            <a:r>
              <a:rPr lang="en-US" sz="2600"/>
              <a:t>NHTSA crash tested</a:t>
            </a:r>
          </a:p>
        </p:txBody>
      </p:sp>
      <p:sp>
        <p:nvSpPr>
          <p:cNvPr id="4" name="Date Placeholder 3"/>
          <p:cNvSpPr>
            <a:spLocks noGrp="1"/>
          </p:cNvSpPr>
          <p:nvPr>
            <p:ph type="dt" sz="half" idx="10"/>
          </p:nvPr>
        </p:nvSpPr>
        <p:spPr/>
        <p:txBody>
          <a:bodyPr/>
          <a:lstStyle/>
          <a:p>
            <a:fld id="{F7F642EC-EA1D-4226-8E5A-F7090832D185}" type="datetime1">
              <a:rPr lang="en-US" smtClean="0"/>
              <a:pPr/>
              <a:t>4/7/2021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22</a:t>
            </a:fld>
            <a:endParaRPr lang="en-US"/>
          </a:p>
        </p:txBody>
      </p:sp>
      <p:pic>
        <p:nvPicPr>
          <p:cNvPr id="8" name="Picture 7" descr="Image of quantum securement system">
            <a:extLst>
              <a:ext uri="{FF2B5EF4-FFF2-40B4-BE49-F238E27FC236}">
                <a16:creationId xmlns:a16="http://schemas.microsoft.com/office/drawing/2014/main" id="{29DA4F85-2B78-49B0-9C83-C45F115593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4773" y="1240971"/>
            <a:ext cx="3337698" cy="4408237"/>
          </a:xfrm>
          <a:prstGeom prst="rect">
            <a:avLst/>
          </a:prstGeom>
          <a:effectLst>
            <a:outerShdw blurRad="50800" dist="38100" dir="2700000" algn="tl" rotWithShape="0">
              <a:prstClr val="black">
                <a:alpha val="40000"/>
              </a:prstClr>
            </a:outerShdw>
          </a:effectLst>
        </p:spPr>
      </p:pic>
      <p:pic>
        <p:nvPicPr>
          <p:cNvPr id="9" name="Picture 8" descr="Image of quantum securement system automatic arm">
            <a:extLst>
              <a:ext uri="{FF2B5EF4-FFF2-40B4-BE49-F238E27FC236}">
                <a16:creationId xmlns:a16="http://schemas.microsoft.com/office/drawing/2014/main" id="{0EAF383D-ECB4-4E1A-870C-A770CA9B26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8523" y="1074815"/>
            <a:ext cx="2049368" cy="31879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7767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0" y="289002"/>
            <a:ext cx="9245600" cy="785813"/>
          </a:xfrm>
        </p:spPr>
        <p:txBody>
          <a:bodyPr>
            <a:normAutofit/>
          </a:bodyPr>
          <a:lstStyle/>
          <a:p>
            <a:r>
              <a:rPr lang="en-US"/>
              <a:t>Adaptability </a:t>
            </a:r>
          </a:p>
        </p:txBody>
      </p:sp>
      <p:pic>
        <p:nvPicPr>
          <p:cNvPr id="8" name="Picture 7" descr="picture of ramp on transit bus">
            <a:extLst>
              <a:ext uri="{FF2B5EF4-FFF2-40B4-BE49-F238E27FC236}">
                <a16:creationId xmlns:a16="http://schemas.microsoft.com/office/drawing/2014/main" id="{1F2A5764-27DD-4F2C-ABDA-341E69F3F959}"/>
              </a:ext>
            </a:extLst>
          </p:cNvPr>
          <p:cNvPicPr/>
          <p:nvPr/>
        </p:nvPicPr>
        <p:blipFill>
          <a:blip r:embed="rId2" cstate="print">
            <a:extLst>
              <a:ext uri="{28A0092B-C50C-407E-A947-70E740481C1C}">
                <a14:useLocalDpi xmlns:a14="http://schemas.microsoft.com/office/drawing/2010/main"/>
              </a:ext>
            </a:extLst>
          </a:blip>
          <a:srcRect/>
          <a:stretch>
            <a:fillRect/>
          </a:stretch>
        </p:blipFill>
        <p:spPr bwMode="auto">
          <a:xfrm>
            <a:off x="426355" y="1368113"/>
            <a:ext cx="3792947" cy="3282263"/>
          </a:xfrm>
          <a:prstGeom prst="rect">
            <a:avLst/>
          </a:prstGeom>
          <a:noFill/>
          <a:ln>
            <a:noFill/>
          </a:ln>
          <a:effectLst>
            <a:outerShdw blurRad="50800" dist="38100" dir="2700000" algn="tl" rotWithShape="0">
              <a:prstClr val="black">
                <a:alpha val="40000"/>
              </a:prstClr>
            </a:outerShdw>
          </a:effectLst>
        </p:spPr>
      </p:pic>
      <p:pic>
        <p:nvPicPr>
          <p:cNvPr id="7" name="Picture 6" descr="photo of ramp">
            <a:extLst>
              <a:ext uri="{FF2B5EF4-FFF2-40B4-BE49-F238E27FC236}">
                <a16:creationId xmlns:a16="http://schemas.microsoft.com/office/drawing/2014/main" id="{1BD5A725-DC03-4D15-BC9E-D2B78C4A0FC0}"/>
              </a:ext>
            </a:extLst>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3221671" y="4112330"/>
            <a:ext cx="3447190" cy="2220686"/>
          </a:xfrm>
          <a:prstGeom prst="rect">
            <a:avLst/>
          </a:prstGeom>
          <a:noFill/>
          <a:ln>
            <a:noFill/>
          </a:ln>
        </p:spPr>
      </p:pic>
      <p:sp>
        <p:nvSpPr>
          <p:cNvPr id="3" name="Content Placeholder 2"/>
          <p:cNvSpPr>
            <a:spLocks noGrp="1"/>
          </p:cNvSpPr>
          <p:nvPr>
            <p:ph idx="1"/>
          </p:nvPr>
        </p:nvSpPr>
        <p:spPr>
          <a:xfrm>
            <a:off x="6096000" y="1240971"/>
            <a:ext cx="5770518" cy="4613729"/>
          </a:xfrm>
          <a:ln>
            <a:noFill/>
          </a:ln>
        </p:spPr>
        <p:txBody>
          <a:bodyPr>
            <a:normAutofit/>
          </a:bodyPr>
          <a:lstStyle/>
          <a:p>
            <a:r>
              <a:rPr lang="en-US" err="1"/>
              <a:t>ParaLift</a:t>
            </a:r>
            <a:r>
              <a:rPr lang="en-US"/>
              <a:t> can be installed on a variety of commercial vans</a:t>
            </a:r>
          </a:p>
          <a:p>
            <a:pPr lvl="1"/>
            <a:r>
              <a:rPr lang="en-US"/>
              <a:t>Can use existing ramp systems</a:t>
            </a:r>
          </a:p>
          <a:p>
            <a:pPr marL="457200" lvl="1" indent="0">
              <a:buNone/>
            </a:pPr>
            <a:endParaRPr lang="en-US"/>
          </a:p>
          <a:p>
            <a:r>
              <a:rPr lang="en-US" err="1"/>
              <a:t>ParaLift</a:t>
            </a:r>
            <a:r>
              <a:rPr lang="en-US"/>
              <a:t> automated system is adaptable to transit buses</a:t>
            </a:r>
          </a:p>
          <a:p>
            <a:pPr lvl="1"/>
            <a:r>
              <a:rPr lang="en-US"/>
              <a:t>Automate control of existing bus ramp and door</a:t>
            </a:r>
          </a:p>
        </p:txBody>
      </p:sp>
      <p:sp>
        <p:nvSpPr>
          <p:cNvPr id="4" name="Date Placeholder 3"/>
          <p:cNvSpPr>
            <a:spLocks noGrp="1"/>
          </p:cNvSpPr>
          <p:nvPr>
            <p:ph type="dt" sz="half" idx="10"/>
          </p:nvPr>
        </p:nvSpPr>
        <p:spPr/>
        <p:txBody>
          <a:bodyPr/>
          <a:lstStyle/>
          <a:p>
            <a:fld id="{F7F642EC-EA1D-4226-8E5A-F7090832D185}" type="datetime1">
              <a:rPr lang="en-US" smtClean="0"/>
              <a:pPr/>
              <a:t>4/7/2021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23</a:t>
            </a:fld>
            <a:endParaRPr lang="en-US"/>
          </a:p>
        </p:txBody>
      </p:sp>
    </p:spTree>
    <p:extLst>
      <p:ext uri="{BB962C8B-B14F-4D97-AF65-F5344CB8AC3E}">
        <p14:creationId xmlns:p14="http://schemas.microsoft.com/office/powerpoint/2010/main" val="37476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74296" y="2005605"/>
            <a:ext cx="5933499" cy="776783"/>
          </a:xfrm>
        </p:spPr>
        <p:txBody>
          <a:bodyPr>
            <a:noAutofit/>
          </a:bodyPr>
          <a:lstStyle/>
          <a:p>
            <a:pPr algn="ctr"/>
            <a:r>
              <a:rPr lang="en-US" sz="6600"/>
              <a:t>Questions</a:t>
            </a:r>
          </a:p>
        </p:txBody>
      </p:sp>
      <p:sp>
        <p:nvSpPr>
          <p:cNvPr id="4" name="Date Placeholder 3"/>
          <p:cNvSpPr>
            <a:spLocks noGrp="1"/>
          </p:cNvSpPr>
          <p:nvPr>
            <p:ph type="dt" sz="half" idx="10"/>
          </p:nvPr>
        </p:nvSpPr>
        <p:spPr/>
        <p:txBody>
          <a:bodyPr/>
          <a:lstStyle/>
          <a:p>
            <a:fld id="{F7F642EC-EA1D-4226-8E5A-F7090832D185}" type="datetime1">
              <a:rPr lang="en-US" smtClean="0"/>
              <a:pPr/>
              <a:t>4/7/2021</a:t>
            </a:fld>
            <a:endParaRPr lang="en-US"/>
          </a:p>
        </p:txBody>
      </p:sp>
      <p:sp>
        <p:nvSpPr>
          <p:cNvPr id="5" name="Footer Placeholder 4"/>
          <p:cNvSpPr>
            <a:spLocks noGrp="1"/>
          </p:cNvSpPr>
          <p:nvPr>
            <p:ph type="ftr" sz="quarter" idx="11"/>
          </p:nvPr>
        </p:nvSpPr>
        <p:spPr/>
        <p:txBody>
          <a:bodyPr/>
          <a:lstStyle/>
          <a:p>
            <a:r>
              <a:rPr lang="en-US"/>
              <a:t>Robotic Research Proprietary</a:t>
            </a:r>
          </a:p>
        </p:txBody>
      </p:sp>
      <p:sp>
        <p:nvSpPr>
          <p:cNvPr id="6" name="Slide Number Placeholder 5"/>
          <p:cNvSpPr>
            <a:spLocks noGrp="1"/>
          </p:cNvSpPr>
          <p:nvPr>
            <p:ph type="sldNum" sz="quarter" idx="12"/>
          </p:nvPr>
        </p:nvSpPr>
        <p:spPr/>
        <p:txBody>
          <a:bodyPr/>
          <a:lstStyle/>
          <a:p>
            <a:fld id="{B1507D84-018C-4D07-9364-33C30A45DD36}" type="slidenum">
              <a:rPr lang="en-US" smtClean="0"/>
              <a:pPr/>
              <a:t>24</a:t>
            </a:fld>
            <a:endParaRPr lang="en-US"/>
          </a:p>
        </p:txBody>
      </p:sp>
      <p:pic>
        <p:nvPicPr>
          <p:cNvPr id="3" name="Picture 2">
            <a:extLst>
              <a:ext uri="{FF2B5EF4-FFF2-40B4-BE49-F238E27FC236}">
                <a16:creationId xmlns:a16="http://schemas.microsoft.com/office/drawing/2014/main" id="{514C42C3-5EF2-4D8A-8A61-FCF704BC51F6}"/>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23660" y="1616150"/>
            <a:ext cx="4388054" cy="3296093"/>
          </a:xfrm>
          <a:prstGeom prst="rect">
            <a:avLst/>
          </a:prstGeom>
        </p:spPr>
      </p:pic>
    </p:spTree>
    <p:extLst>
      <p:ext uri="{BB962C8B-B14F-4D97-AF65-F5344CB8AC3E}">
        <p14:creationId xmlns:p14="http://schemas.microsoft.com/office/powerpoint/2010/main" val="327689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solidFill>
                  <a:schemeClr val="tx1"/>
                </a:solidFill>
              </a:rPr>
              <a:t>Dr. Kathleen D. </a:t>
            </a:r>
            <a:r>
              <a:rPr lang="en-US" sz="5400" dirty="0" err="1">
                <a:solidFill>
                  <a:schemeClr val="tx1"/>
                </a:solidFill>
              </a:rPr>
              <a:t>Klinich</a:t>
            </a:r>
            <a:endParaRPr lang="en-US" sz="5400" dirty="0">
              <a:solidFill>
                <a:schemeClr val="tx1"/>
              </a:solidFill>
            </a:endParaRP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2000"/>
              <a:t>University of Michigan</a:t>
            </a:r>
          </a:p>
        </p:txBody>
      </p:sp>
      <p:sp>
        <p:nvSpPr>
          <p:cNvPr id="19"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a:extLst>
              <a:ext uri="{FF2B5EF4-FFF2-40B4-BE49-F238E27FC236}">
                <a16:creationId xmlns:a16="http://schemas.microsoft.com/office/drawing/2014/main" id="{7E58CC4B-12BF-40CB-AB07-C6A3AB0B159E}"/>
              </a:ext>
            </a:extLst>
          </p:cNvPr>
          <p:cNvPicPr>
            <a:picLocks noGrp="1" noChangeAspect="1"/>
          </p:cNvPicPr>
          <p:nvPr>
            <p:ph sz="half" idx="1"/>
          </p:nvPr>
        </p:nvPicPr>
        <p:blipFill rotWithShape="1">
          <a:blip r:embed="rId2" cstate="email">
            <a:extLst>
              <a:ext uri="{28A0092B-C50C-407E-A947-70E740481C1C}">
                <a14:useLocalDpi xmlns:a14="http://schemas.microsoft.com/office/drawing/2010/main"/>
              </a:ext>
            </a:extLst>
          </a:blip>
          <a:srcRect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7705BDCA-5594-4972-87B5-AB3059BF9480}" type="slidenum">
              <a:rPr lang="en-US" sz="1500">
                <a:solidFill>
                  <a:srgbClr val="FFFFFF"/>
                </a:solidFill>
                <a:latin typeface="Calibri" panose="020F0502020204030204"/>
              </a:rPr>
              <a:pPr algn="ctr">
                <a:spcAft>
                  <a:spcPts val="600"/>
                </a:spcAft>
                <a:defRPr/>
              </a:pPr>
              <a:t>25</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22619351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solidFill>
                  <a:schemeClr val="tx1"/>
                </a:solidFill>
              </a:rPr>
              <a:t>Miriam A. </a:t>
            </a:r>
            <a:r>
              <a:rPr lang="en-US" sz="5400" dirty="0" err="1">
                <a:solidFill>
                  <a:schemeClr val="tx1"/>
                </a:solidFill>
              </a:rPr>
              <a:t>Manary</a:t>
            </a:r>
            <a:endParaRPr lang="en-US" sz="5400" dirty="0">
              <a:solidFill>
                <a:schemeClr val="tx1"/>
              </a:solidFill>
            </a:endParaRP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7464612" y="4750893"/>
            <a:ext cx="4087305" cy="1147863"/>
          </a:xfrm>
        </p:spPr>
        <p:txBody>
          <a:bodyPr vert="horz" lIns="91440" tIns="45720" rIns="91440" bIns="45720" rtlCol="0" anchor="t">
            <a:normAutofit/>
          </a:bodyPr>
          <a:lstStyle/>
          <a:p>
            <a:pPr marL="0" indent="0">
              <a:buNone/>
            </a:pPr>
            <a:r>
              <a:rPr lang="en-US" sz="2000" dirty="0"/>
              <a:t>University of Michigan</a:t>
            </a:r>
          </a:p>
        </p:txBody>
      </p:sp>
      <p:sp>
        <p:nvSpPr>
          <p:cNvPr id="17" name="Freeform: Shape 1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7">
            <a:extLst>
              <a:ext uri="{FF2B5EF4-FFF2-40B4-BE49-F238E27FC236}">
                <a16:creationId xmlns:a16="http://schemas.microsoft.com/office/drawing/2014/main" id="{06845F30-2824-4F10-B431-D8E4BB90619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7705BDCA-5594-4972-87B5-AB3059BF9480}" type="slidenum">
              <a:rPr lang="en-US" sz="1500" dirty="0">
                <a:solidFill>
                  <a:srgbClr val="FFFFFF"/>
                </a:solidFill>
                <a:latin typeface="Calibri" panose="020F0502020204030204"/>
              </a:rPr>
              <a:pPr algn="ctr">
                <a:spcAft>
                  <a:spcPts val="600"/>
                </a:spcAft>
                <a:defRPr/>
              </a:pPr>
              <a:t>26</a:t>
            </a:fld>
            <a:endParaRPr lang="en-US" sz="1500" dirty="0">
              <a:solidFill>
                <a:srgbClr val="FFFFFF"/>
              </a:solidFill>
              <a:latin typeface="Calibri" panose="020F0502020204030204"/>
            </a:endParaRPr>
          </a:p>
        </p:txBody>
      </p:sp>
    </p:spTree>
    <p:extLst>
      <p:ext uri="{BB962C8B-B14F-4D97-AF65-F5344CB8AC3E}">
        <p14:creationId xmlns:p14="http://schemas.microsoft.com/office/powerpoint/2010/main" val="421134558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525767" y="609600"/>
            <a:ext cx="11121416" cy="2362200"/>
          </a:xfrm>
          <a:noFill/>
        </p:spPr>
        <p:txBody>
          <a:bodyPr/>
          <a:lstStyle/>
          <a:p>
            <a:r>
              <a:rPr lang="en-US" altLang="zh-CN" sz="3200" b="1"/>
              <a:t>Development of an </a:t>
            </a:r>
            <a:br>
              <a:rPr lang="en-US" altLang="zh-CN" sz="3200" b="1"/>
            </a:br>
            <a:r>
              <a:rPr lang="en-US" altLang="zh-CN" sz="3200" b="1"/>
              <a:t>Automated Wheelchair Tiedown </a:t>
            </a:r>
            <a:br>
              <a:rPr lang="en-US" altLang="zh-CN" sz="3200" b="1"/>
            </a:br>
            <a:r>
              <a:rPr lang="en-US" altLang="zh-CN" sz="3200" b="1"/>
              <a:t>and Occupant Restraint System:</a:t>
            </a:r>
            <a:br>
              <a:rPr lang="en-US" altLang="zh-CN" sz="3200" b="1"/>
            </a:br>
            <a:r>
              <a:rPr lang="en-US" altLang="zh-CN" sz="3200" b="1"/>
              <a:t>Initial Progress</a:t>
            </a:r>
            <a:endParaRPr lang="en-US" sz="3200" b="1"/>
          </a:p>
        </p:txBody>
      </p:sp>
      <p:sp>
        <p:nvSpPr>
          <p:cNvPr id="3" name="Rectangle 2"/>
          <p:cNvSpPr/>
          <p:nvPr/>
        </p:nvSpPr>
        <p:spPr>
          <a:xfrm>
            <a:off x="2514600" y="3238901"/>
            <a:ext cx="7391400" cy="1200329"/>
          </a:xfrm>
          <a:prstGeom prst="rect">
            <a:avLst/>
          </a:prstGeom>
        </p:spPr>
        <p:txBody>
          <a:bodyPr wrap="square">
            <a:spAutoFit/>
          </a:bodyPr>
          <a:lstStyle/>
          <a:p>
            <a:pPr algn="ctr" eaLnBrk="1" hangingPunct="1"/>
            <a:r>
              <a:rPr lang="en-US" b="1" kern="0">
                <a:solidFill>
                  <a:srgbClr val="0C172A"/>
                </a:solidFill>
              </a:rPr>
              <a:t>Kathleen Klinich, </a:t>
            </a:r>
            <a:r>
              <a:rPr lang="en-US" b="1" kern="0" err="1">
                <a:solidFill>
                  <a:srgbClr val="0C172A"/>
                </a:solidFill>
              </a:rPr>
              <a:t>Jingwen</a:t>
            </a:r>
            <a:r>
              <a:rPr lang="en-US" b="1" kern="0">
                <a:solidFill>
                  <a:srgbClr val="0C172A"/>
                </a:solidFill>
              </a:rPr>
              <a:t> Hu,</a:t>
            </a:r>
          </a:p>
          <a:p>
            <a:pPr algn="ctr" eaLnBrk="1" hangingPunct="1"/>
            <a:r>
              <a:rPr lang="en-US" b="1" kern="0">
                <a:solidFill>
                  <a:srgbClr val="0C172A"/>
                </a:solidFill>
              </a:rPr>
              <a:t>Miriam Manary, Kyle Boyle, Nichole Orton,</a:t>
            </a:r>
          </a:p>
          <a:p>
            <a:pPr algn="ctr" eaLnBrk="1" hangingPunct="1"/>
            <a:r>
              <a:rPr lang="en-US" b="1" kern="0">
                <a:solidFill>
                  <a:srgbClr val="0C172A"/>
                </a:solidFill>
              </a:rPr>
              <a:t>Yushi Wang, Laura Malik, Brian Eby</a:t>
            </a:r>
          </a:p>
        </p:txBody>
      </p:sp>
      <p:pic>
        <p:nvPicPr>
          <p:cNvPr id="19" name="Picture 18" descr="UMTRI 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62350" y="6096003"/>
            <a:ext cx="5048250" cy="742745"/>
          </a:xfrm>
          <a:prstGeom prst="rect">
            <a:avLst/>
          </a:prstGeom>
        </p:spPr>
      </p:pic>
      <p:sp>
        <p:nvSpPr>
          <p:cNvPr id="12" name="Rectangle 11"/>
          <p:cNvSpPr/>
          <p:nvPr/>
        </p:nvSpPr>
        <p:spPr>
          <a:xfrm>
            <a:off x="1219200" y="5233408"/>
            <a:ext cx="10287000" cy="369332"/>
          </a:xfrm>
          <a:prstGeom prst="rect">
            <a:avLst/>
          </a:prstGeom>
        </p:spPr>
        <p:txBody>
          <a:bodyPr wrap="square">
            <a:spAutoFit/>
          </a:bodyPr>
          <a:lstStyle/>
          <a:p>
            <a:pPr algn="ctr">
              <a:spcBef>
                <a:spcPts val="0"/>
              </a:spcBef>
              <a:spcAft>
                <a:spcPts val="0"/>
              </a:spcAft>
            </a:pPr>
            <a:r>
              <a:rPr lang="en-US">
                <a:latin typeface="+mj-lt"/>
                <a:ea typeface="Times New Roman" panose="02020603050405020304" pitchFamily="18" charset="0"/>
              </a:rPr>
              <a:t>March 24, 2021</a:t>
            </a:r>
            <a:endParaRPr lang="en-US" sz="1800">
              <a:latin typeface="+mj-lt"/>
              <a:ea typeface="Times New Roman" panose="02020603050405020304" pitchFamily="18" charset="0"/>
            </a:endParaRPr>
          </a:p>
        </p:txBody>
      </p:sp>
      <p:sp>
        <p:nvSpPr>
          <p:cNvPr id="16" name="Rectangle 15">
            <a:extLst>
              <a:ext uri="{C183D7F6-B498-43B3-948B-1728B52AA6E4}">
                <adec:decorative xmlns:adec="http://schemas.microsoft.com/office/drawing/2017/decorative" val="1"/>
              </a:ext>
            </a:extLst>
          </p:cNvPr>
          <p:cNvSpPr>
            <a:spLocks noChangeArrowheads="1"/>
          </p:cNvSpPr>
          <p:nvPr/>
        </p:nvSpPr>
        <p:spPr bwMode="auto">
          <a:xfrm>
            <a:off x="858822" y="3062871"/>
            <a:ext cx="10455306" cy="79346"/>
          </a:xfrm>
          <a:prstGeom prst="rect">
            <a:avLst/>
          </a:prstGeom>
          <a:solidFill>
            <a:srgbClr val="ECC027"/>
          </a:solidFill>
          <a:ln w="9525">
            <a:noFill/>
            <a:miter lim="800000"/>
            <a:headEnd/>
            <a:tailEnd/>
          </a:ln>
        </p:spPr>
        <p:txBody>
          <a:bodyPr wrap="none" anchor="ctr">
            <a:prstTxWarp prst="textNoShape">
              <a:avLst/>
            </a:prstTxWarp>
          </a:bodyPr>
          <a:lstStyle/>
          <a:p>
            <a:endParaRPr lang="en-US"/>
          </a:p>
        </p:txBody>
      </p:sp>
      <p:sp>
        <p:nvSpPr>
          <p:cNvPr id="8" name="Rectangle 7">
            <a:extLst>
              <a:ext uri="{C183D7F6-B498-43B3-948B-1728B52AA6E4}">
                <adec:decorative xmlns:adec="http://schemas.microsoft.com/office/drawing/2017/decorative" val="1"/>
              </a:ext>
            </a:extLst>
          </p:cNvPr>
          <p:cNvSpPr>
            <a:spLocks noChangeArrowheads="1"/>
          </p:cNvSpPr>
          <p:nvPr/>
        </p:nvSpPr>
        <p:spPr bwMode="auto">
          <a:xfrm>
            <a:off x="0" y="6115255"/>
            <a:ext cx="1752600" cy="742745"/>
          </a:xfrm>
          <a:prstGeom prst="rect">
            <a:avLst/>
          </a:prstGeom>
          <a:solidFill>
            <a:srgbClr val="FFC000"/>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9" name="Rectangle 8">
            <a:extLst>
              <a:ext uri="{C183D7F6-B498-43B3-948B-1728B52AA6E4}">
                <adec:decorative xmlns:adec="http://schemas.microsoft.com/office/drawing/2017/decorative" val="1"/>
              </a:ext>
            </a:extLst>
          </p:cNvPr>
          <p:cNvSpPr>
            <a:spLocks noChangeArrowheads="1"/>
          </p:cNvSpPr>
          <p:nvPr/>
        </p:nvSpPr>
        <p:spPr bwMode="auto">
          <a:xfrm>
            <a:off x="10462260" y="6115254"/>
            <a:ext cx="1752600" cy="742745"/>
          </a:xfrm>
          <a:prstGeom prst="rect">
            <a:avLst/>
          </a:prstGeom>
          <a:solidFill>
            <a:srgbClr val="3D5DAD"/>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10" name="Rectangle 9">
            <a:extLst>
              <a:ext uri="{C183D7F6-B498-43B3-948B-1728B52AA6E4}">
                <adec:decorative xmlns:adec="http://schemas.microsoft.com/office/drawing/2017/decorative" val="1"/>
              </a:ext>
            </a:extLst>
          </p:cNvPr>
          <p:cNvSpPr>
            <a:spLocks noChangeArrowheads="1"/>
          </p:cNvSpPr>
          <p:nvPr/>
        </p:nvSpPr>
        <p:spPr bwMode="auto">
          <a:xfrm>
            <a:off x="1752600" y="6115255"/>
            <a:ext cx="1200150" cy="742745"/>
          </a:xfrm>
          <a:prstGeom prst="rect">
            <a:avLst/>
          </a:prstGeom>
          <a:gradFill flip="none" rotWithShape="1">
            <a:gsLst>
              <a:gs pos="0">
                <a:srgbClr val="FFC000"/>
              </a:gs>
              <a:gs pos="100000">
                <a:schemeClr val="bg1"/>
              </a:gs>
            </a:gsLst>
            <a:lin ang="0" scaled="1"/>
            <a:tileRect/>
          </a:gra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11" name="Rectangle 10">
            <a:extLst>
              <a:ext uri="{C183D7F6-B498-43B3-948B-1728B52AA6E4}">
                <adec:decorative xmlns:adec="http://schemas.microsoft.com/office/drawing/2017/decorative" val="1"/>
              </a:ext>
            </a:extLst>
          </p:cNvPr>
          <p:cNvSpPr>
            <a:spLocks noChangeArrowheads="1"/>
          </p:cNvSpPr>
          <p:nvPr/>
        </p:nvSpPr>
        <p:spPr bwMode="auto">
          <a:xfrm>
            <a:off x="9067800" y="6115255"/>
            <a:ext cx="1394460" cy="742745"/>
          </a:xfrm>
          <a:prstGeom prst="rect">
            <a:avLst/>
          </a:prstGeom>
          <a:gradFill flip="none" rotWithShape="1">
            <a:gsLst>
              <a:gs pos="0">
                <a:schemeClr val="bg1"/>
              </a:gs>
              <a:gs pos="100000">
                <a:srgbClr val="3D5DAD"/>
              </a:gs>
            </a:gsLst>
            <a:lin ang="0" scaled="1"/>
            <a:tileRect/>
          </a:gra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Tree>
    <p:extLst>
      <p:ext uri="{BB962C8B-B14F-4D97-AF65-F5344CB8AC3E}">
        <p14:creationId xmlns:p14="http://schemas.microsoft.com/office/powerpoint/2010/main" val="1050525030"/>
      </p:ext>
    </p:extLst>
  </p:cSld>
  <p:clrMapOvr>
    <a:masterClrMapping/>
  </p:clrMapOvr>
  <mc:AlternateContent xmlns:mc="http://schemas.openxmlformats.org/markup-compatibility/2006" xmlns:p14="http://schemas.microsoft.com/office/powerpoint/2010/main">
    <mc:Choice Requires="p14">
      <p:transition spd="med" p14:dur="700" advTm="14992">
        <p:fade/>
      </p:transition>
    </mc:Choice>
    <mc:Fallback xmlns="">
      <p:transition spd="med" advTm="14992">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Wheelchair Transportation Safety (WTS)*</a:t>
            </a:r>
          </a:p>
        </p:txBody>
      </p:sp>
      <p:sp>
        <p:nvSpPr>
          <p:cNvPr id="3" name="Content Placeholder 2"/>
          <p:cNvSpPr>
            <a:spLocks noGrp="1"/>
          </p:cNvSpPr>
          <p:nvPr>
            <p:ph idx="1"/>
          </p:nvPr>
        </p:nvSpPr>
        <p:spPr>
          <a:xfrm>
            <a:off x="457200" y="1371600"/>
            <a:ext cx="8077200" cy="4114800"/>
          </a:xfrm>
        </p:spPr>
        <p:txBody>
          <a:bodyPr/>
          <a:lstStyle/>
          <a:p>
            <a:r>
              <a:rPr lang="en-US" sz="2400"/>
              <a:t>Best practice recommendation is to transfer from a wheelchair to a vehicle seat</a:t>
            </a:r>
          </a:p>
          <a:p>
            <a:r>
              <a:rPr lang="en-US" sz="2400"/>
              <a:t>Wheelchairs used as motor vehicle seats should be crash tested to verify performance (per WC19).</a:t>
            </a:r>
          </a:p>
          <a:p>
            <a:r>
              <a:rPr lang="en-US" sz="2400"/>
              <a:t>Method to secure the wheelchair to the vehicle. (wheelchair tiedown)</a:t>
            </a:r>
          </a:p>
          <a:p>
            <a:r>
              <a:rPr lang="en-US" sz="2400"/>
              <a:t>Method to restrain the occupant.</a:t>
            </a:r>
          </a:p>
          <a:p>
            <a:r>
              <a:rPr lang="en-US" sz="2400"/>
              <a:t>Wheelchair Tiedowns and Occupant Restraint Systems (WTORS)</a:t>
            </a:r>
          </a:p>
          <a:p>
            <a:r>
              <a:rPr lang="en-US" sz="2400"/>
              <a:t>Ultimate goal of equal level of safety for those who remain seated in wheelchairs.</a:t>
            </a:r>
          </a:p>
        </p:txBody>
      </p:sp>
      <p:pic>
        <p:nvPicPr>
          <p:cNvPr id="4" name="Picture 3" descr="Photo of a girl seated in a wheelchair on a school bus. She is using a vehicle-mounted seatbelt. The wheelchair is secured to the bus using four-point strap tiedown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94380" y="1588350"/>
            <a:ext cx="2273620" cy="4126651"/>
          </a:xfrm>
          <a:prstGeom prst="rect">
            <a:avLst/>
          </a:prstGeom>
        </p:spPr>
      </p:pic>
      <p:sp>
        <p:nvSpPr>
          <p:cNvPr id="5" name="TextBox 4"/>
          <p:cNvSpPr txBox="1"/>
          <p:nvPr/>
        </p:nvSpPr>
        <p:spPr>
          <a:xfrm>
            <a:off x="2209800" y="6296848"/>
            <a:ext cx="9065430" cy="830997"/>
          </a:xfrm>
          <a:prstGeom prst="rect">
            <a:avLst/>
          </a:prstGeom>
          <a:noFill/>
        </p:spPr>
        <p:txBody>
          <a:bodyPr wrap="none" rtlCol="0">
            <a:spAutoFit/>
          </a:bodyPr>
          <a:lstStyle/>
          <a:p>
            <a:r>
              <a:rPr lang="en-US"/>
              <a:t>*</a:t>
            </a:r>
            <a:r>
              <a:rPr lang="en-US" sz="1200"/>
              <a:t>Buning, Mary Ellen et al. 2012. “RESNA’s Position on Wheelchairs Used as Seats in Motor Vehicles.” </a:t>
            </a:r>
            <a:r>
              <a:rPr lang="en-US" sz="1200" i="1"/>
              <a:t>Assistive Technology</a:t>
            </a:r>
            <a:r>
              <a:rPr lang="en-US" sz="1200"/>
              <a:t> 24(2).</a:t>
            </a:r>
          </a:p>
          <a:p>
            <a:endParaRPr lang="en-US"/>
          </a:p>
        </p:txBody>
      </p:sp>
    </p:spTree>
    <p:extLst>
      <p:ext uri="{BB962C8B-B14F-4D97-AF65-F5344CB8AC3E}">
        <p14:creationId xmlns:p14="http://schemas.microsoft.com/office/powerpoint/2010/main" val="701007768"/>
      </p:ext>
    </p:extLst>
  </p:cSld>
  <p:clrMapOvr>
    <a:masterClrMapping/>
  </p:clrMapOvr>
  <mc:AlternateContent xmlns:mc="http://schemas.openxmlformats.org/markup-compatibility/2006" xmlns:p14="http://schemas.microsoft.com/office/powerpoint/2010/main">
    <mc:Choice Requires="p14">
      <p:transition spd="med" p14:dur="700" advTm="57029">
        <p:fade/>
      </p:transition>
    </mc:Choice>
    <mc:Fallback xmlns="">
      <p:transition spd="med" advTm="57029">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9144000" cy="762000"/>
          </a:xfrm>
        </p:spPr>
        <p:txBody>
          <a:bodyPr/>
          <a:lstStyle/>
          <a:p>
            <a:r>
              <a:rPr lang="en-US"/>
              <a:t>Current WTORS Systems</a:t>
            </a:r>
          </a:p>
        </p:txBody>
      </p:sp>
      <p:graphicFrame>
        <p:nvGraphicFramePr>
          <p:cNvPr id="4" name="Content Placeholder 3"/>
          <p:cNvGraphicFramePr>
            <a:graphicFrameLocks noGrp="1"/>
          </p:cNvGraphicFramePr>
          <p:nvPr>
            <p:ph idx="1"/>
          </p:nvPr>
        </p:nvGraphicFramePr>
        <p:xfrm>
          <a:off x="1170709" y="1295400"/>
          <a:ext cx="9116290" cy="2590799"/>
        </p:xfrm>
        <a:graphic>
          <a:graphicData uri="http://schemas.openxmlformats.org/drawingml/2006/table">
            <a:tbl>
              <a:tblPr firstRow="1" bandRow="1">
                <a:tableStyleId>{5C22544A-7EE6-4342-B048-85BDC9FD1C3A}</a:tableStyleId>
              </a:tblPr>
              <a:tblGrid>
                <a:gridCol w="2681262">
                  <a:extLst>
                    <a:ext uri="{9D8B030D-6E8A-4147-A177-3AD203B41FA5}">
                      <a16:colId xmlns:a16="http://schemas.microsoft.com/office/drawing/2014/main" val="999375459"/>
                    </a:ext>
                  </a:extLst>
                </a:gridCol>
                <a:gridCol w="1876883">
                  <a:extLst>
                    <a:ext uri="{9D8B030D-6E8A-4147-A177-3AD203B41FA5}">
                      <a16:colId xmlns:a16="http://schemas.microsoft.com/office/drawing/2014/main" val="4094813458"/>
                    </a:ext>
                  </a:extLst>
                </a:gridCol>
                <a:gridCol w="2234385">
                  <a:extLst>
                    <a:ext uri="{9D8B030D-6E8A-4147-A177-3AD203B41FA5}">
                      <a16:colId xmlns:a16="http://schemas.microsoft.com/office/drawing/2014/main" val="689306548"/>
                    </a:ext>
                  </a:extLst>
                </a:gridCol>
                <a:gridCol w="2323760">
                  <a:extLst>
                    <a:ext uri="{9D8B030D-6E8A-4147-A177-3AD203B41FA5}">
                      <a16:colId xmlns:a16="http://schemas.microsoft.com/office/drawing/2014/main" val="2505523557"/>
                    </a:ext>
                  </a:extLst>
                </a:gridCol>
              </a:tblGrid>
              <a:tr h="923453">
                <a:tc>
                  <a:txBody>
                    <a:bodyPr/>
                    <a:lstStyle/>
                    <a:p>
                      <a:br>
                        <a:rPr lang="en-US" sz="1800">
                          <a:solidFill>
                            <a:schemeClr val="tx2"/>
                          </a:solidFill>
                        </a:rPr>
                      </a:br>
                      <a:r>
                        <a:rPr lang="en-US" sz="1800">
                          <a:solidFill>
                            <a:schemeClr val="tx2"/>
                          </a:solidFill>
                        </a:rPr>
                        <a:t>WTORS Type</a:t>
                      </a:r>
                    </a:p>
                  </a:txBody>
                  <a:tcPr/>
                </a:tc>
                <a:tc>
                  <a:txBody>
                    <a:bodyPr/>
                    <a:lstStyle/>
                    <a:p>
                      <a:pPr algn="ctr"/>
                      <a:br>
                        <a:rPr lang="en-US" sz="1800">
                          <a:solidFill>
                            <a:schemeClr val="tx2"/>
                          </a:solidFill>
                        </a:rPr>
                      </a:br>
                      <a:r>
                        <a:rPr lang="en-US" sz="1800">
                          <a:solidFill>
                            <a:schemeClr val="tx2"/>
                          </a:solidFill>
                        </a:rPr>
                        <a:t>Independent Use</a:t>
                      </a:r>
                    </a:p>
                  </a:txBody>
                  <a:tcPr/>
                </a:tc>
                <a:tc>
                  <a:txBody>
                    <a:bodyPr/>
                    <a:lstStyle/>
                    <a:p>
                      <a:pPr algn="ctr"/>
                      <a:r>
                        <a:rPr lang="en-US" sz="1800">
                          <a:solidFill>
                            <a:schemeClr val="tx2"/>
                          </a:solidFill>
                        </a:rPr>
                        <a:t>Protection in High g and Low g</a:t>
                      </a:r>
                      <a:r>
                        <a:rPr lang="en-US" sz="1800" baseline="0">
                          <a:solidFill>
                            <a:schemeClr val="tx2"/>
                          </a:solidFill>
                        </a:rPr>
                        <a:t> crashes</a:t>
                      </a:r>
                      <a:endParaRPr lang="en-US" sz="1800">
                        <a:solidFill>
                          <a:schemeClr val="tx2"/>
                        </a:solidFill>
                      </a:endParaRPr>
                    </a:p>
                  </a:txBody>
                  <a:tcPr/>
                </a:tc>
                <a:tc>
                  <a:txBody>
                    <a:bodyPr/>
                    <a:lstStyle/>
                    <a:p>
                      <a:pPr algn="ctr"/>
                      <a:r>
                        <a:rPr lang="en-US" sz="1800">
                          <a:solidFill>
                            <a:schemeClr val="tx2"/>
                          </a:solidFill>
                        </a:rPr>
                        <a:t>Any</a:t>
                      </a:r>
                      <a:r>
                        <a:rPr lang="en-US" sz="1800" baseline="0">
                          <a:solidFill>
                            <a:schemeClr val="tx2"/>
                          </a:solidFill>
                        </a:rPr>
                        <a:t> combination of wheelchair and vehicle?</a:t>
                      </a:r>
                      <a:endParaRPr lang="en-US" sz="1800">
                        <a:solidFill>
                          <a:schemeClr val="tx2"/>
                        </a:solidFill>
                      </a:endParaRPr>
                    </a:p>
                  </a:txBody>
                  <a:tcPr/>
                </a:tc>
                <a:extLst>
                  <a:ext uri="{0D108BD9-81ED-4DB2-BD59-A6C34878D82A}">
                    <a16:rowId xmlns:a16="http://schemas.microsoft.com/office/drawing/2014/main" val="26524480"/>
                  </a:ext>
                </a:extLst>
              </a:tr>
              <a:tr h="646417">
                <a:tc>
                  <a:txBody>
                    <a:bodyPr/>
                    <a:lstStyle/>
                    <a:p>
                      <a:r>
                        <a:rPr lang="en-US" sz="1800"/>
                        <a:t>4-pt</a:t>
                      </a:r>
                      <a:r>
                        <a:rPr lang="en-US" sz="1800" baseline="0"/>
                        <a:t> strap tiedown paired with seatbelt</a:t>
                      </a:r>
                      <a:endParaRPr lang="en-US" sz="1800"/>
                    </a:p>
                  </a:txBody>
                  <a:tcPr/>
                </a:tc>
                <a:tc>
                  <a:txBody>
                    <a:bodyPr/>
                    <a:lstStyle/>
                    <a:p>
                      <a:pPr algn="ctr"/>
                      <a:r>
                        <a:rPr lang="en-US" sz="1800">
                          <a:solidFill>
                            <a:srgbClr val="FF0000"/>
                          </a:solidFill>
                        </a:rPr>
                        <a:t>No</a:t>
                      </a:r>
                    </a:p>
                  </a:txBody>
                  <a:tcPr/>
                </a:tc>
                <a:tc>
                  <a:txBody>
                    <a:bodyPr/>
                    <a:lstStyle/>
                    <a:p>
                      <a:pPr algn="ctr"/>
                      <a:r>
                        <a:rPr lang="en-US" sz="1800"/>
                        <a:t>Yes</a:t>
                      </a:r>
                    </a:p>
                  </a:txBody>
                  <a:tcPr/>
                </a:tc>
                <a:tc>
                  <a:txBody>
                    <a:bodyPr/>
                    <a:lstStyle/>
                    <a:p>
                      <a:pPr algn="ctr"/>
                      <a:r>
                        <a:rPr lang="en-US" sz="1800"/>
                        <a:t>Yes</a:t>
                      </a:r>
                    </a:p>
                  </a:txBody>
                  <a:tcPr/>
                </a:tc>
                <a:extLst>
                  <a:ext uri="{0D108BD9-81ED-4DB2-BD59-A6C34878D82A}">
                    <a16:rowId xmlns:a16="http://schemas.microsoft.com/office/drawing/2014/main" val="1249883965"/>
                  </a:ext>
                </a:extLst>
              </a:tr>
              <a:tr h="646417">
                <a:tc>
                  <a:txBody>
                    <a:bodyPr/>
                    <a:lstStyle/>
                    <a:p>
                      <a:r>
                        <a:rPr lang="en-US" sz="1800"/>
                        <a:t>Docking station paired with seatbelt</a:t>
                      </a:r>
                    </a:p>
                  </a:txBody>
                  <a:tcPr/>
                </a:tc>
                <a:tc>
                  <a:txBody>
                    <a:bodyPr/>
                    <a:lstStyle/>
                    <a:p>
                      <a:pPr algn="ctr"/>
                      <a:r>
                        <a:rPr lang="en-US" sz="1800"/>
                        <a:t>Yes</a:t>
                      </a:r>
                    </a:p>
                  </a:txBody>
                  <a:tcPr/>
                </a:tc>
                <a:tc>
                  <a:txBody>
                    <a:bodyPr/>
                    <a:lstStyle/>
                    <a:p>
                      <a:pPr algn="ctr"/>
                      <a:r>
                        <a:rPr lang="en-US" sz="1800"/>
                        <a:t>Yes</a:t>
                      </a:r>
                    </a:p>
                  </a:txBody>
                  <a:tcPr/>
                </a:tc>
                <a:tc>
                  <a:txBody>
                    <a:bodyPr/>
                    <a:lstStyle/>
                    <a:p>
                      <a:pPr algn="ctr"/>
                      <a:r>
                        <a:rPr lang="en-US" sz="1800">
                          <a:solidFill>
                            <a:srgbClr val="FF0000"/>
                          </a:solidFill>
                        </a:rPr>
                        <a:t>No</a:t>
                      </a:r>
                    </a:p>
                  </a:txBody>
                  <a:tcPr/>
                </a:tc>
                <a:extLst>
                  <a:ext uri="{0D108BD9-81ED-4DB2-BD59-A6C34878D82A}">
                    <a16:rowId xmlns:a16="http://schemas.microsoft.com/office/drawing/2014/main" val="4248407407"/>
                  </a:ext>
                </a:extLst>
              </a:tr>
              <a:tr h="374512">
                <a:tc>
                  <a:txBody>
                    <a:bodyPr/>
                    <a:lstStyle/>
                    <a:p>
                      <a:r>
                        <a:rPr lang="en-US" sz="1800"/>
                        <a:t>Rear-facing stations</a:t>
                      </a:r>
                    </a:p>
                  </a:txBody>
                  <a:tcPr/>
                </a:tc>
                <a:tc>
                  <a:txBody>
                    <a:bodyPr/>
                    <a:lstStyle/>
                    <a:p>
                      <a:pPr algn="ctr"/>
                      <a:r>
                        <a:rPr lang="en-US" sz="1800"/>
                        <a:t>Yes</a:t>
                      </a:r>
                    </a:p>
                  </a:txBody>
                  <a:tcPr/>
                </a:tc>
                <a:tc>
                  <a:txBody>
                    <a:bodyPr/>
                    <a:lstStyle/>
                    <a:p>
                      <a:pPr algn="ctr"/>
                      <a:r>
                        <a:rPr lang="en-US" sz="1800">
                          <a:solidFill>
                            <a:srgbClr val="FF0000"/>
                          </a:solidFill>
                        </a:rPr>
                        <a:t>No</a:t>
                      </a:r>
                    </a:p>
                  </a:txBody>
                  <a:tcPr/>
                </a:tc>
                <a:tc>
                  <a:txBody>
                    <a:bodyPr/>
                    <a:lstStyle/>
                    <a:p>
                      <a:pPr algn="ctr"/>
                      <a:r>
                        <a:rPr lang="en-US" sz="1800" dirty="0"/>
                        <a:t>Yes</a:t>
                      </a:r>
                    </a:p>
                  </a:txBody>
                  <a:tcPr/>
                </a:tc>
                <a:extLst>
                  <a:ext uri="{0D108BD9-81ED-4DB2-BD59-A6C34878D82A}">
                    <a16:rowId xmlns:a16="http://schemas.microsoft.com/office/drawing/2014/main" val="3475554417"/>
                  </a:ext>
                </a:extLst>
              </a:tr>
            </a:tbl>
          </a:graphicData>
        </a:graphic>
      </p:graphicFrame>
      <p:pic>
        <p:nvPicPr>
          <p:cNvPr id="5" name="Picture 17" descr="Diagram of wheelchair secured by 4-point strap tiedown.&#10;&#10;This diagram an overhead view of a person in a wheelchair that is secured by a four-point strap tiedown system. Two straps hook onto the wheelchair just below the seatpan on each side, and attach to floor hooks that are forward and outboard from the wheelchair. The two rear straps attach to hardware inside the rear wheel just behind the axle, and attach to hooks on the floor directly behind them.]"/>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1650134" y="3769302"/>
            <a:ext cx="20129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Wheelchair in docking station&#10;&#10;Photo showing a wheelchair about to engag with a typical docking station used for drivers. The wheelchair has a bolt hanging down from the bottom that fits into a slot in the docking station attached to the floo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95231" y="4280477"/>
            <a:ext cx="2971800" cy="1981200"/>
          </a:xfrm>
          <a:prstGeom prst="rect">
            <a:avLst/>
          </a:prstGeom>
        </p:spPr>
      </p:pic>
      <p:pic>
        <p:nvPicPr>
          <p:cNvPr id="7" name="Picture 6" descr="Person using rear-facing wheelchair passenger station&#10;&#10;This photo shows a person using a rear-facing wheelchair passenger station on a large bus. The person is sitting in a manual wheelchair facing the rear of the bus. He is holding onto a horizontal grab bar mounted on the side of the bus, as well as a vertical pole mounted to his left. A back support panel is visible behind his head."/>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419754" y="4226922"/>
            <a:ext cx="1867245" cy="2258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297037"/>
      </p:ext>
    </p:extLst>
  </p:cSld>
  <p:clrMapOvr>
    <a:masterClrMapping/>
  </p:clrMapOvr>
  <mc:AlternateContent xmlns:mc="http://schemas.openxmlformats.org/markup-compatibility/2006" xmlns:p14="http://schemas.microsoft.com/office/powerpoint/2010/main">
    <mc:Choice Requires="p14">
      <p:transition spd="med" p14:dur="700" advTm="68048">
        <p:fade/>
      </p:transition>
    </mc:Choice>
    <mc:Fallback xmlns="">
      <p:transition spd="med" advTm="6804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149087" y="457200"/>
            <a:ext cx="3568148" cy="1600200"/>
          </a:xfrm>
        </p:spPr>
        <p:txBody>
          <a:bodyPr/>
          <a:lstStyle/>
          <a:p>
            <a:r>
              <a:rPr lang="en-US"/>
              <a:t>Agenda</a:t>
            </a:r>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idx="1"/>
          </p:nvPr>
        </p:nvSpPr>
        <p:spPr>
          <a:xfrm>
            <a:off x="4263887" y="457200"/>
            <a:ext cx="7651434" cy="5899150"/>
          </a:xfrm>
        </p:spPr>
        <p:txBody>
          <a:bodyPr anchor="ctr">
            <a:normAutofit fontScale="92500" lnSpcReduction="10000"/>
          </a:bodyPr>
          <a:lstStyle/>
          <a:p>
            <a:r>
              <a:rPr lang="en-US" dirty="0"/>
              <a:t>Presentations</a:t>
            </a:r>
          </a:p>
          <a:p>
            <a:pPr lvl="1"/>
            <a:r>
              <a:rPr lang="en-US" dirty="0"/>
              <a:t>U. S. Access Board – Scott Windley</a:t>
            </a:r>
            <a:endParaRPr lang="en-US" dirty="0">
              <a:cs typeface="Calibri"/>
            </a:endParaRPr>
          </a:p>
          <a:p>
            <a:pPr lvl="1"/>
            <a:r>
              <a:rPr lang="en-US" dirty="0"/>
              <a:t>Robotics Research – Bryan Brillhart</a:t>
            </a:r>
          </a:p>
          <a:p>
            <a:pPr lvl="1"/>
            <a:r>
              <a:rPr lang="en-US" dirty="0"/>
              <a:t>Q &amp; A</a:t>
            </a:r>
            <a:endParaRPr lang="en-US" dirty="0">
              <a:cs typeface="Calibri"/>
            </a:endParaRPr>
          </a:p>
          <a:p>
            <a:pPr lvl="1"/>
            <a:r>
              <a:rPr lang="en-US" dirty="0"/>
              <a:t>University of Michigan – Dr. Kathleen D. Klinich and Miriam</a:t>
            </a:r>
            <a:r>
              <a:rPr lang="en-US" dirty="0">
                <a:ea typeface="+mn-lt"/>
                <a:cs typeface="+mn-lt"/>
              </a:rPr>
              <a:t> A. Manary</a:t>
            </a:r>
          </a:p>
          <a:p>
            <a:pPr lvl="1"/>
            <a:r>
              <a:rPr lang="en-US" dirty="0">
                <a:ea typeface="+mn-lt"/>
                <a:cs typeface="+mn-lt"/>
              </a:rPr>
              <a:t>Q &amp; A</a:t>
            </a:r>
          </a:p>
          <a:p>
            <a:pPr lvl="1"/>
            <a:r>
              <a:rPr lang="en-US" dirty="0">
                <a:ea typeface="+mn-lt"/>
                <a:cs typeface="+mn-lt"/>
              </a:rPr>
              <a:t>University</a:t>
            </a:r>
            <a:r>
              <a:rPr lang="en-US" dirty="0"/>
              <a:t> at Buffalo – Dr. Jordana Maisel</a:t>
            </a:r>
            <a:endParaRPr lang="en-US" dirty="0">
              <a:cs typeface="Calibri"/>
            </a:endParaRPr>
          </a:p>
          <a:p>
            <a:pPr lvl="1"/>
            <a:r>
              <a:rPr lang="en-US" dirty="0"/>
              <a:t>Q &amp; A</a:t>
            </a:r>
            <a:endParaRPr lang="en-US" dirty="0">
              <a:cs typeface="Calibri"/>
            </a:endParaRPr>
          </a:p>
          <a:p>
            <a:r>
              <a:rPr lang="en-US" dirty="0"/>
              <a:t>Open Dialogue</a:t>
            </a:r>
            <a:endParaRPr lang="en-US" dirty="0">
              <a:cs typeface="Calibri"/>
            </a:endParaRPr>
          </a:p>
          <a:p>
            <a:r>
              <a:rPr lang="en-US" dirty="0"/>
              <a:t>Dialogue continues online</a:t>
            </a:r>
            <a:endParaRPr lang="en-US" dirty="0">
              <a:cs typeface="Calibri"/>
            </a:endParaRPr>
          </a:p>
          <a:p>
            <a:pPr lvl="1"/>
            <a:r>
              <a:rPr lang="en-US" sz="2400" dirty="0">
                <a:hlinkClick r:id="rId2"/>
              </a:rPr>
              <a:t>https://transportationinnovation.ideascale.com/</a:t>
            </a:r>
            <a:endParaRPr lang="en-US" sz="2400" dirty="0"/>
          </a:p>
          <a:p>
            <a:pPr lvl="1"/>
            <a:endParaRPr lang="en-US" sz="2400"/>
          </a:p>
          <a:p>
            <a:pPr marL="228600" lvl="1" indent="0">
              <a:buNone/>
            </a:pPr>
            <a:r>
              <a:rPr lang="en-US" sz="2400" i="1" dirty="0"/>
              <a:t>PowerPoint slides available for download at:</a:t>
            </a:r>
            <a:endParaRPr lang="en-US" sz="2400" i="1" dirty="0">
              <a:cs typeface="Calibri"/>
            </a:endParaRPr>
          </a:p>
          <a:p>
            <a:pPr marL="457200" lvl="1" indent="0">
              <a:buNone/>
            </a:pPr>
            <a:r>
              <a:rPr lang="en-US" sz="2400" dirty="0">
                <a:hlinkClick r:id="rId3"/>
              </a:rPr>
              <a:t>www.access-board.gov/av</a:t>
            </a:r>
            <a:r>
              <a:rPr lang="en-US" sz="2400" dirty="0"/>
              <a:t>  </a:t>
            </a:r>
            <a:endParaRPr lang="en-US" sz="2400" dirty="0">
              <a:cs typeface="Calibri"/>
            </a:endParaRPr>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p:txBody>
          <a:bodyPr/>
          <a:lstStyle/>
          <a:p>
            <a:fld id="{7705BDCA-5594-4972-87B5-AB3059BF9480}" type="slidenum">
              <a:rPr lang="en-US" smtClean="0"/>
              <a:t>3</a:t>
            </a:fld>
            <a:endParaRPr lang="en-US"/>
          </a:p>
        </p:txBody>
      </p:sp>
    </p:spTree>
    <p:extLst>
      <p:ext uri="{BB962C8B-B14F-4D97-AF65-F5344CB8AC3E}">
        <p14:creationId xmlns:p14="http://schemas.microsoft.com/office/powerpoint/2010/main" val="360306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Docking Interface Geometry</a:t>
            </a:r>
          </a:p>
        </p:txBody>
      </p:sp>
      <p:sp>
        <p:nvSpPr>
          <p:cNvPr id="8" name="Text Box 3"/>
          <p:cNvSpPr txBox="1">
            <a:spLocks noChangeArrowheads="1"/>
          </p:cNvSpPr>
          <p:nvPr/>
        </p:nvSpPr>
        <p:spPr bwMode="auto">
          <a:xfrm>
            <a:off x="1524000" y="3661238"/>
            <a:ext cx="9220200" cy="296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61963" indent="-461963">
              <a:buChar char="•"/>
              <a:defRPr sz="3200">
                <a:solidFill>
                  <a:srgbClr val="2A4687"/>
                </a:solidFill>
                <a:latin typeface="Arial" panose="020B0604020202020204" pitchFamily="34" charset="0"/>
                <a:ea typeface="ヒラギノ角ゴ Pro W3" charset="-128"/>
              </a:defRPr>
            </a:lvl1pPr>
            <a:lvl2pPr marL="742950" indent="-285750">
              <a:buChar char="–"/>
              <a:defRPr sz="2800">
                <a:solidFill>
                  <a:srgbClr val="2A4687"/>
                </a:solidFill>
                <a:latin typeface="Arial" panose="020B0604020202020204" pitchFamily="34" charset="0"/>
                <a:ea typeface="ヒラギノ角ゴ Pro W3" charset="-128"/>
              </a:defRPr>
            </a:lvl2pPr>
            <a:lvl3pPr marL="1143000" indent="-228600">
              <a:buChar char="•"/>
              <a:defRPr sz="2400">
                <a:solidFill>
                  <a:srgbClr val="2A4687"/>
                </a:solidFill>
                <a:latin typeface="Arial" panose="020B0604020202020204" pitchFamily="34" charset="0"/>
                <a:ea typeface="ヒラギノ角ゴ Pro W3" charset="-128"/>
              </a:defRPr>
            </a:lvl3pPr>
            <a:lvl4pPr marL="1600200" indent="-228600">
              <a:buChar char="–"/>
              <a:defRPr sz="2000">
                <a:solidFill>
                  <a:srgbClr val="2A4687"/>
                </a:solidFill>
                <a:latin typeface="Arial" panose="020B0604020202020204" pitchFamily="34" charset="0"/>
                <a:ea typeface="ヒラギノ角ゴ Pro W3" charset="-128"/>
              </a:defRPr>
            </a:lvl4pPr>
            <a:lvl5pPr marL="2057400" indent="-228600">
              <a:buChar char="»"/>
              <a:defRPr sz="2000">
                <a:solidFill>
                  <a:srgbClr val="2A4687"/>
                </a:solidFill>
                <a:latin typeface="Arial" panose="020B0604020202020204" pitchFamily="34" charset="0"/>
                <a:ea typeface="ヒラギノ角ゴ Pro W3" charset="-128"/>
              </a:defRPr>
            </a:lvl5pPr>
            <a:lvl6pPr marL="2514600" indent="-228600" eaLnBrk="0" fontAlgn="base" hangingPunct="0">
              <a:spcBef>
                <a:spcPct val="0"/>
              </a:spcBef>
              <a:spcAft>
                <a:spcPct val="0"/>
              </a:spcAft>
              <a:buChar char="»"/>
              <a:defRPr sz="2000">
                <a:solidFill>
                  <a:srgbClr val="2A4687"/>
                </a:solidFill>
                <a:latin typeface="Arial" panose="020B0604020202020204" pitchFamily="34" charset="0"/>
                <a:ea typeface="ヒラギノ角ゴ Pro W3" charset="-128"/>
              </a:defRPr>
            </a:lvl6pPr>
            <a:lvl7pPr marL="2971800" indent="-228600" eaLnBrk="0" fontAlgn="base" hangingPunct="0">
              <a:spcBef>
                <a:spcPct val="0"/>
              </a:spcBef>
              <a:spcAft>
                <a:spcPct val="0"/>
              </a:spcAft>
              <a:buChar char="»"/>
              <a:defRPr sz="2000">
                <a:solidFill>
                  <a:srgbClr val="2A4687"/>
                </a:solidFill>
                <a:latin typeface="Arial" panose="020B0604020202020204" pitchFamily="34" charset="0"/>
                <a:ea typeface="ヒラギノ角ゴ Pro W3" charset="-128"/>
              </a:defRPr>
            </a:lvl7pPr>
            <a:lvl8pPr marL="3429000" indent="-228600" eaLnBrk="0" fontAlgn="base" hangingPunct="0">
              <a:spcBef>
                <a:spcPct val="0"/>
              </a:spcBef>
              <a:spcAft>
                <a:spcPct val="0"/>
              </a:spcAft>
              <a:buChar char="»"/>
              <a:defRPr sz="2000">
                <a:solidFill>
                  <a:srgbClr val="2A4687"/>
                </a:solidFill>
                <a:latin typeface="Arial" panose="020B0604020202020204" pitchFamily="34" charset="0"/>
                <a:ea typeface="ヒラギノ角ゴ Pro W3" charset="-128"/>
              </a:defRPr>
            </a:lvl8pPr>
            <a:lvl9pPr marL="3886200" indent="-228600" eaLnBrk="0" fontAlgn="base" hangingPunct="0">
              <a:spcBef>
                <a:spcPct val="0"/>
              </a:spcBef>
              <a:spcAft>
                <a:spcPct val="0"/>
              </a:spcAft>
              <a:buChar char="»"/>
              <a:defRPr sz="2000">
                <a:solidFill>
                  <a:srgbClr val="2A4687"/>
                </a:solidFill>
                <a:latin typeface="Arial" panose="020B0604020202020204" pitchFamily="34" charset="0"/>
                <a:ea typeface="ヒラギノ角ゴ Pro W3" charset="-128"/>
              </a:defRPr>
            </a:lvl9pPr>
          </a:lstStyle>
          <a:p>
            <a:pPr eaLnBrk="1" hangingPunct="1">
              <a:spcBef>
                <a:spcPct val="20000"/>
              </a:spcBef>
            </a:pPr>
            <a:r>
              <a:rPr lang="en-US" altLang="en-US" sz="2000">
                <a:solidFill>
                  <a:srgbClr val="020E21"/>
                </a:solidFill>
              </a:rPr>
              <a:t>Common geometry for connection interface between wheelchairs and vehicles.  Akin to standardization of truck trailer hitch.</a:t>
            </a:r>
          </a:p>
          <a:p>
            <a:pPr eaLnBrk="1" hangingPunct="1">
              <a:spcBef>
                <a:spcPct val="20000"/>
              </a:spcBef>
            </a:pPr>
            <a:r>
              <a:rPr lang="en-US" altLang="en-US" sz="2000">
                <a:solidFill>
                  <a:srgbClr val="020E21"/>
                </a:solidFill>
              </a:rPr>
              <a:t>As long as geometry is met, actual hardware can take any design. </a:t>
            </a:r>
          </a:p>
          <a:p>
            <a:pPr eaLnBrk="1" hangingPunct="1">
              <a:spcBef>
                <a:spcPct val="20000"/>
              </a:spcBef>
            </a:pPr>
            <a:r>
              <a:rPr lang="en-US" altLang="en-US" sz="2000">
                <a:solidFill>
                  <a:srgbClr val="020E21"/>
                </a:solidFill>
              </a:rPr>
              <a:t>Allows a wheelchair (manual, power, scooter) to dock in any vehicle.  </a:t>
            </a:r>
          </a:p>
          <a:p>
            <a:pPr eaLnBrk="1" hangingPunct="1">
              <a:spcBef>
                <a:spcPct val="20000"/>
              </a:spcBef>
            </a:pPr>
            <a:r>
              <a:rPr lang="en-US" altLang="en-US" sz="2000">
                <a:solidFill>
                  <a:srgbClr val="020E21"/>
                </a:solidFill>
              </a:rPr>
              <a:t>Geometry defined and field tested.</a:t>
            </a:r>
          </a:p>
          <a:p>
            <a:pPr eaLnBrk="1" hangingPunct="1">
              <a:spcBef>
                <a:spcPct val="20000"/>
              </a:spcBef>
            </a:pPr>
            <a:r>
              <a:rPr lang="en-US" altLang="en-US" sz="2000">
                <a:solidFill>
                  <a:srgbClr val="020E21"/>
                </a:solidFill>
              </a:rPr>
              <a:t>Requires both WC and WTORS manufacturers to work together.</a:t>
            </a:r>
          </a:p>
          <a:p>
            <a:pPr eaLnBrk="1" hangingPunct="1">
              <a:spcBef>
                <a:spcPct val="20000"/>
              </a:spcBef>
            </a:pPr>
            <a:r>
              <a:rPr lang="en-US" altLang="en-US" sz="2000">
                <a:solidFill>
                  <a:srgbClr val="020E21"/>
                </a:solidFill>
              </a:rPr>
              <a:t>Already implemented in standards, but no commercial use yet. </a:t>
            </a:r>
          </a:p>
          <a:p>
            <a:pPr eaLnBrk="1" hangingPunct="1">
              <a:spcBef>
                <a:spcPct val="20000"/>
              </a:spcBef>
              <a:buFontTx/>
              <a:buNone/>
            </a:pPr>
            <a:endParaRPr lang="en-US" altLang="en-US" sz="2200"/>
          </a:p>
        </p:txBody>
      </p:sp>
      <p:pic>
        <p:nvPicPr>
          <p:cNvPr id="5" name="Picture 4">
            <a:extLst>
              <a:ext uri="{FF2B5EF4-FFF2-40B4-BE49-F238E27FC236}">
                <a16:creationId xmlns:a16="http://schemas.microsoft.com/office/drawing/2014/main" id="{C290CC5D-7C06-4CDE-B9E5-820D111AB0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19532" y="1169755"/>
            <a:ext cx="6352936" cy="2312327"/>
          </a:xfrm>
          <a:prstGeom prst="rect">
            <a:avLst/>
          </a:prstGeom>
        </p:spPr>
      </p:pic>
    </p:spTree>
    <p:extLst>
      <p:ext uri="{BB962C8B-B14F-4D97-AF65-F5344CB8AC3E}">
        <p14:creationId xmlns:p14="http://schemas.microsoft.com/office/powerpoint/2010/main" val="4226536750"/>
      </p:ext>
    </p:extLst>
  </p:cSld>
  <p:clrMapOvr>
    <a:masterClrMapping/>
  </p:clrMapOvr>
  <mc:AlternateContent xmlns:mc="http://schemas.openxmlformats.org/markup-compatibility/2006" xmlns:p14="http://schemas.microsoft.com/office/powerpoint/2010/main">
    <mc:Choice Requires="p14">
      <p:transition spd="med" p14:dur="700" advTm="55577">
        <p:fade/>
      </p:transition>
    </mc:Choice>
    <mc:Fallback xmlns="">
      <p:transition spd="med" advTm="55577">
        <p:fade/>
      </p:transition>
    </mc:Fallback>
  </mc:AlternateContent>
  <p:extLst>
    <p:ext uri="{E180D4A7-C9FB-4DFB-919C-405C955672EB}">
      <p14:showEvtLst xmlns:p14="http://schemas.microsoft.com/office/powerpoint/2010/main">
        <p14:playEvt time="69" objId="3"/>
        <p14:playEvt time="6873" objId="3"/>
        <p14:playEvt time="13681" objId="3"/>
        <p14:playEvt time="20521" objId="3"/>
        <p14:playEvt time="27278" objId="3"/>
        <p14:playEvt time="34060" objId="3"/>
        <p14:playEvt time="40808" objId="3"/>
        <p14:playEvt time="47585" objId="3"/>
        <p14:playEvt time="54381" objId="3"/>
        <p14:stopEvt time="55577" objId="3"/>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762000"/>
          </a:xfrm>
        </p:spPr>
        <p:txBody>
          <a:bodyPr/>
          <a:lstStyle/>
          <a:p>
            <a:r>
              <a:rPr lang="en-US"/>
              <a:t>Project Goals and Tasks</a:t>
            </a:r>
          </a:p>
        </p:txBody>
      </p:sp>
      <p:sp>
        <p:nvSpPr>
          <p:cNvPr id="3" name="Content Placeholder 2"/>
          <p:cNvSpPr>
            <a:spLocks noGrp="1"/>
          </p:cNvSpPr>
          <p:nvPr>
            <p:ph sz="half" idx="1"/>
          </p:nvPr>
        </p:nvSpPr>
        <p:spPr>
          <a:xfrm>
            <a:off x="457200" y="1371600"/>
            <a:ext cx="5257800" cy="4114800"/>
          </a:xfrm>
        </p:spPr>
        <p:txBody>
          <a:bodyPr/>
          <a:lstStyle/>
          <a:p>
            <a:r>
              <a:rPr lang="en-US" sz="2400"/>
              <a:t>Develop an automated wheelchair docking station that would allow safe, independent docking of occupants seated in wheelchairs.</a:t>
            </a:r>
          </a:p>
          <a:p>
            <a:r>
              <a:rPr lang="en-US" sz="2400"/>
              <a:t>Develop an automated belt-donning system.</a:t>
            </a:r>
          </a:p>
          <a:p>
            <a:r>
              <a:rPr lang="en-US" sz="2400"/>
              <a:t>Evaluate in front and side impacts.</a:t>
            </a:r>
          </a:p>
        </p:txBody>
      </p:sp>
      <p:sp>
        <p:nvSpPr>
          <p:cNvPr id="4" name="Content Placeholder 3"/>
          <p:cNvSpPr>
            <a:spLocks noGrp="1"/>
          </p:cNvSpPr>
          <p:nvPr>
            <p:ph sz="half" idx="2"/>
          </p:nvPr>
        </p:nvSpPr>
        <p:spPr/>
        <p:txBody>
          <a:bodyPr/>
          <a:lstStyle/>
          <a:p>
            <a:r>
              <a:rPr lang="en-US" sz="2400"/>
              <a:t>Computational Modeling</a:t>
            </a:r>
          </a:p>
          <a:p>
            <a:r>
              <a:rPr lang="en-US" sz="2400"/>
              <a:t>Volunteer Usability Assessment</a:t>
            </a:r>
          </a:p>
          <a:p>
            <a:r>
              <a:rPr lang="en-US" sz="2400"/>
              <a:t>Sled Testing</a:t>
            </a:r>
          </a:p>
        </p:txBody>
      </p:sp>
      <p:pic>
        <p:nvPicPr>
          <p:cNvPr id="5" name="Picture 4" descr="Photo of interior of vehicle modified to be wheelchair accessible, taken from third row looking forward to steering wheel. UDIG anchorages are installed in the second-row right position just in front of the third row seat. Two strips of duct tape indicate centerlines of possible seating positions. The seatbelt is draped over the seating postion, attached to a pivoting belt donning arm located to the right and forward of the seating positio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04000" y="2590800"/>
            <a:ext cx="4267200" cy="4082494"/>
          </a:xfrm>
          <a:prstGeom prst="rect">
            <a:avLst/>
          </a:prstGeom>
        </p:spPr>
      </p:pic>
    </p:spTree>
    <p:extLst>
      <p:ext uri="{BB962C8B-B14F-4D97-AF65-F5344CB8AC3E}">
        <p14:creationId xmlns:p14="http://schemas.microsoft.com/office/powerpoint/2010/main" val="3299922332"/>
      </p:ext>
    </p:extLst>
  </p:cSld>
  <p:clrMapOvr>
    <a:masterClrMapping/>
  </p:clrMapOvr>
  <mc:AlternateContent xmlns:mc="http://schemas.openxmlformats.org/markup-compatibility/2006" xmlns:p14="http://schemas.microsoft.com/office/powerpoint/2010/main">
    <mc:Choice Requires="p14">
      <p:transition spd="med" p14:dur="700" advTm="35257">
        <p:fade/>
      </p:transition>
    </mc:Choice>
    <mc:Fallback xmlns="">
      <p:transition spd="med" advTm="35257">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Frontal model validation: surrogate wheelchair fixture</a:t>
            </a:r>
          </a:p>
        </p:txBody>
      </p:sp>
      <p:pic>
        <p:nvPicPr>
          <p:cNvPr id="7" name="Picture 6">
            <a:extLst>
              <a:ext uri="{FF2B5EF4-FFF2-40B4-BE49-F238E27FC236}">
                <a16:creationId xmlns:a16="http://schemas.microsoft.com/office/drawing/2014/main" id="{AD8E09F2-FF4C-48CC-808A-93BE24BBE32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5234" y="1360946"/>
            <a:ext cx="11721532" cy="4337890"/>
          </a:xfrm>
          <a:prstGeom prst="rect">
            <a:avLst/>
          </a:prstGeom>
        </p:spPr>
      </p:pic>
    </p:spTree>
    <p:extLst>
      <p:ext uri="{BB962C8B-B14F-4D97-AF65-F5344CB8AC3E}">
        <p14:creationId xmlns:p14="http://schemas.microsoft.com/office/powerpoint/2010/main" val="1350141530"/>
      </p:ext>
    </p:extLst>
  </p:cSld>
  <p:clrMapOvr>
    <a:masterClrMapping/>
  </p:clrMapOvr>
  <mc:AlternateContent xmlns:mc="http://schemas.openxmlformats.org/markup-compatibility/2006" xmlns:p14="http://schemas.microsoft.com/office/powerpoint/2010/main">
    <mc:Choice Requires="p14">
      <p:transition spd="med" p14:dur="700" advTm="18246">
        <p:fade/>
      </p:transition>
    </mc:Choice>
    <mc:Fallback xmlns="">
      <p:transition spd="med" advTm="18246">
        <p:fade/>
      </p:transition>
    </mc:Fallback>
  </mc:AlternateContent>
  <p:extLst>
    <p:ext uri="{E180D4A7-C9FB-4DFB-919C-405C955672EB}">
      <p14:showEvtLst xmlns:p14="http://schemas.microsoft.com/office/powerpoint/2010/main">
        <p14:playEvt time="65" objId="4"/>
        <p14:playEvt time="16142" objId="4"/>
        <p14:stopEvt time="18246" objId="4"/>
      </p14:showEvtLst>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Side model validation</a:t>
            </a:r>
          </a:p>
        </p:txBody>
      </p:sp>
      <p:pic>
        <p:nvPicPr>
          <p:cNvPr id="7" name="Picture 6">
            <a:extLst>
              <a:ext uri="{FF2B5EF4-FFF2-40B4-BE49-F238E27FC236}">
                <a16:creationId xmlns:a16="http://schemas.microsoft.com/office/drawing/2014/main" id="{CB7102A3-C9C8-48F3-88DF-A181BBE4AB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1126" y="1173018"/>
            <a:ext cx="11009747" cy="4940482"/>
          </a:xfrm>
          <a:prstGeom prst="rect">
            <a:avLst/>
          </a:prstGeom>
        </p:spPr>
      </p:pic>
    </p:spTree>
    <p:extLst>
      <p:ext uri="{BB962C8B-B14F-4D97-AF65-F5344CB8AC3E}">
        <p14:creationId xmlns:p14="http://schemas.microsoft.com/office/powerpoint/2010/main" val="2361611693"/>
      </p:ext>
    </p:extLst>
  </p:cSld>
  <p:clrMapOvr>
    <a:masterClrMapping/>
  </p:clrMapOvr>
  <mc:AlternateContent xmlns:mc="http://schemas.openxmlformats.org/markup-compatibility/2006" xmlns:p14="http://schemas.microsoft.com/office/powerpoint/2010/main">
    <mc:Choice Requires="p14">
      <p:transition spd="med" p14:dur="700" advTm="18774">
        <p:fade/>
      </p:transition>
    </mc:Choice>
    <mc:Fallback xmlns="">
      <p:transition spd="med" advTm="18774">
        <p:fade/>
      </p:transition>
    </mc:Fallback>
  </mc:AlternateContent>
  <p:extLst>
    <p:ext uri="{E180D4A7-C9FB-4DFB-919C-405C955672EB}">
      <p14:showEvtLst xmlns:p14="http://schemas.microsoft.com/office/powerpoint/2010/main">
        <p14:playEvt time="3186" objId="4"/>
        <p14:triggerEvt type="onClick" time="3186" objId="4"/>
        <p14:stopEvt time="18774" objId="4"/>
      </p14:showEvt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Frontal optimization parameter ranges</a:t>
            </a:r>
          </a:p>
        </p:txBody>
      </p:sp>
      <p:pic>
        <p:nvPicPr>
          <p:cNvPr id="4" name="Content Placeholder 3" descr="Diagram of parameters adjusted in frontal optimization simulations&#10;&#10;The left side of the figure shows a side view of a simulation with a dummy seated in the surrogate wheelchair attached to a UDIG securement system.  The right side of the figure is a top view of the outboard shoulder showing shoulder belt positions.  The shoulder belt with D-ring and lap/shoulder belt junction or buckle positions are shown with the parameter ranges associated with them.  The D-ring x anchor location range is varied from 0 to -0.1 m, and the y location varies from 0 to -0.12 m.  The buckle x anchor location range is adjusted to a range of -0.01 m and -0.4 m.  The buckle z location is on the floor level and is varied vertically up to 0.4 m."/>
          <p:cNvPicPr>
            <a:picLocks noGrp="1"/>
          </p:cNvPicPr>
          <p:nvPr>
            <p:ph idx="1"/>
          </p:nvPr>
        </p:nvPicPr>
        <p:blipFill>
          <a:blip r:embed="rId3"/>
          <a:stretch>
            <a:fillRect/>
          </a:stretch>
        </p:blipFill>
        <p:spPr>
          <a:xfrm>
            <a:off x="762000" y="1295400"/>
            <a:ext cx="10865540" cy="4824413"/>
          </a:xfrm>
          <a:prstGeom prst="rect">
            <a:avLst/>
          </a:prstGeom>
        </p:spPr>
      </p:pic>
    </p:spTree>
    <p:extLst>
      <p:ext uri="{BB962C8B-B14F-4D97-AF65-F5344CB8AC3E}">
        <p14:creationId xmlns:p14="http://schemas.microsoft.com/office/powerpoint/2010/main" val="3956132353"/>
      </p:ext>
    </p:extLst>
  </p:cSld>
  <p:clrMapOvr>
    <a:masterClrMapping/>
  </p:clrMapOvr>
  <mc:AlternateContent xmlns:mc="http://schemas.openxmlformats.org/markup-compatibility/2006" xmlns:p14="http://schemas.microsoft.com/office/powerpoint/2010/main">
    <mc:Choice Requires="p14">
      <p:transition spd="med" p14:dur="700" advTm="17408">
        <p:fade/>
      </p:transition>
    </mc:Choice>
    <mc:Fallback xmlns="">
      <p:transition spd="med" advTm="17408">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762000"/>
          </a:xfrm>
        </p:spPr>
        <p:txBody>
          <a:bodyPr/>
          <a:lstStyle/>
          <a:p>
            <a:r>
              <a:rPr lang="en-US" dirty="0"/>
              <a:t>SCARAB airbag</a:t>
            </a:r>
          </a:p>
        </p:txBody>
      </p:sp>
      <p:sp>
        <p:nvSpPr>
          <p:cNvPr id="4" name="Content Placeholder 3"/>
          <p:cNvSpPr>
            <a:spLocks noGrp="1"/>
          </p:cNvSpPr>
          <p:nvPr>
            <p:ph sz="half" idx="2"/>
          </p:nvPr>
        </p:nvSpPr>
        <p:spPr>
          <a:xfrm>
            <a:off x="457200" y="4876800"/>
            <a:ext cx="10820400" cy="1295400"/>
          </a:xfrm>
        </p:spPr>
        <p:txBody>
          <a:bodyPr/>
          <a:lstStyle/>
          <a:p>
            <a:r>
              <a:rPr lang="en-US" sz="2400" dirty="0"/>
              <a:t>Airbag provides benefit for suboptimal geometry</a:t>
            </a:r>
          </a:p>
          <a:p>
            <a:r>
              <a:rPr lang="en-US" sz="2400" dirty="0"/>
              <a:t>Providing sufficient space to maneuver wheelchair may reduce potential for head contact</a:t>
            </a:r>
          </a:p>
        </p:txBody>
      </p:sp>
      <p:pic>
        <p:nvPicPr>
          <p:cNvPr id="8" name="Picture 7">
            <a:extLst>
              <a:ext uri="{FF2B5EF4-FFF2-40B4-BE49-F238E27FC236}">
                <a16:creationId xmlns:a16="http://schemas.microsoft.com/office/drawing/2014/main" id="{D85B2782-F8B7-4D71-BFD8-B1999165D98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72049" y="990600"/>
            <a:ext cx="8647902" cy="3743325"/>
          </a:xfrm>
          <a:prstGeom prst="rect">
            <a:avLst/>
          </a:prstGeom>
        </p:spPr>
      </p:pic>
    </p:spTree>
    <p:extLst>
      <p:ext uri="{BB962C8B-B14F-4D97-AF65-F5344CB8AC3E}">
        <p14:creationId xmlns:p14="http://schemas.microsoft.com/office/powerpoint/2010/main" val="1666084085"/>
      </p:ext>
    </p:extLst>
  </p:cSld>
  <p:clrMapOvr>
    <a:masterClrMapping/>
  </p:clrMapOvr>
  <mc:AlternateContent xmlns:mc="http://schemas.openxmlformats.org/markup-compatibility/2006" xmlns:p14="http://schemas.microsoft.com/office/powerpoint/2010/main">
    <mc:Choice Requires="p14">
      <p:transition spd="med" p14:dur="700" advTm="61648">
        <p:fade/>
      </p:transition>
    </mc:Choice>
    <mc:Fallback xmlns="">
      <p:transition spd="med" advTm="61648">
        <p:fade/>
      </p:transition>
    </mc:Fallback>
  </mc:AlternateContent>
  <p:extLst>
    <p:ext uri="{E180D4A7-C9FB-4DFB-919C-405C955672EB}">
      <p14:showEvtLst xmlns:p14="http://schemas.microsoft.com/office/powerpoint/2010/main">
        <p14:playEvt time="59" objId="5"/>
        <p14:playEvt time="15035" objId="5"/>
        <p14:playEvt time="29909" objId="5"/>
        <p14:playEvt time="44857" objId="5"/>
        <p14:playEvt time="59845" objId="5"/>
        <p14:stopEvt time="61648" objId="5"/>
      </p14:showEvt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Side impact optimization</a:t>
            </a:r>
          </a:p>
        </p:txBody>
      </p:sp>
      <p:pic>
        <p:nvPicPr>
          <p:cNvPr id="4" name="Content Placeholder 3" descr="This photo shows an oblique view of simulation using the side impact dummy seated in a wheelchair. The shoulder belt is over the ATD's left shoulder, and the wheelchair is positioned adjacent to a generic vehicle side structure. Parameters to vary include airbag on and off (nearside only), D-ring inboard and outboard, WC/ UDIG loaiton (nearside only, with x varied from -0.1 to 0.1), WC/UDIG location (nearside only, with y varied from 0.45 to 0.75 m), buckle location z (varied from 0 to 0.5 m) and buckle location x (varied from -0.4 to 0.2 m)." title="Illustration of parameter ranges for side impact optimization"/>
          <p:cNvPicPr>
            <a:picLocks noGrp="1"/>
          </p:cNvPicPr>
          <p:nvPr>
            <p:ph idx="1"/>
          </p:nvPr>
        </p:nvPicPr>
        <p:blipFill>
          <a:blip r:embed="rId3"/>
          <a:stretch>
            <a:fillRect/>
          </a:stretch>
        </p:blipFill>
        <p:spPr>
          <a:xfrm>
            <a:off x="2602728" y="1143000"/>
            <a:ext cx="6986543" cy="5562600"/>
          </a:xfrm>
          <a:prstGeom prst="rect">
            <a:avLst/>
          </a:prstGeom>
        </p:spPr>
      </p:pic>
    </p:spTree>
    <p:extLst>
      <p:ext uri="{BB962C8B-B14F-4D97-AF65-F5344CB8AC3E}">
        <p14:creationId xmlns:p14="http://schemas.microsoft.com/office/powerpoint/2010/main" val="3096243679"/>
      </p:ext>
    </p:extLst>
  </p:cSld>
  <p:clrMapOvr>
    <a:masterClrMapping/>
  </p:clrMapOvr>
  <mc:AlternateContent xmlns:mc="http://schemas.openxmlformats.org/markup-compatibility/2006" xmlns:p14="http://schemas.microsoft.com/office/powerpoint/2010/main">
    <mc:Choice Requires="p14">
      <p:transition spd="med" p14:dur="700" advTm="16139">
        <p:fade/>
      </p:transition>
    </mc:Choice>
    <mc:Fallback xmlns="">
      <p:transition spd="med" advTm="16139">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Concept: Center Airbag To Contain Humans (CATCH)</a:t>
            </a:r>
          </a:p>
        </p:txBody>
      </p:sp>
      <p:pic>
        <p:nvPicPr>
          <p:cNvPr id="6" name="Picture 5">
            <a:extLst>
              <a:ext uri="{FF2B5EF4-FFF2-40B4-BE49-F238E27FC236}">
                <a16:creationId xmlns:a16="http://schemas.microsoft.com/office/drawing/2014/main" id="{FBA31188-3834-4D1E-AF87-18B3F1DBE55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1657" y="1357312"/>
            <a:ext cx="11728685" cy="4143375"/>
          </a:xfrm>
          <a:prstGeom prst="rect">
            <a:avLst/>
          </a:prstGeom>
        </p:spPr>
      </p:pic>
    </p:spTree>
    <p:extLst>
      <p:ext uri="{BB962C8B-B14F-4D97-AF65-F5344CB8AC3E}">
        <p14:creationId xmlns:p14="http://schemas.microsoft.com/office/powerpoint/2010/main" val="2744041668"/>
      </p:ext>
    </p:extLst>
  </p:cSld>
  <p:clrMapOvr>
    <a:masterClrMapping/>
  </p:clrMapOvr>
  <mc:AlternateContent xmlns:mc="http://schemas.openxmlformats.org/markup-compatibility/2006" xmlns:p14="http://schemas.microsoft.com/office/powerpoint/2010/main">
    <mc:Choice Requires="p14">
      <p:transition spd="med" p14:dur="700" advTm="35969">
        <p:fade/>
      </p:transition>
    </mc:Choice>
    <mc:Fallback xmlns="">
      <p:transition spd="med" advTm="35969">
        <p:fade/>
      </p:transition>
    </mc:Fallback>
  </mc:AlternateContent>
  <p:extLst>
    <p:ext uri="{E180D4A7-C9FB-4DFB-919C-405C955672EB}">
      <p14:showEvtLst xmlns:p14="http://schemas.microsoft.com/office/powerpoint/2010/main">
        <p14:playEvt time="3014" objId="7"/>
        <p14:triggerEvt type="onClick" time="3014" objId="7"/>
        <p14:playEvt time="11131" objId="7"/>
        <p14:playEvt time="19272" objId="7"/>
        <p14:playEvt time="27363" objId="7"/>
        <p14:playEvt time="35490" objId="7"/>
        <p14:stopEvt time="35969" objId="7"/>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228600"/>
            <a:ext cx="10363200" cy="762000"/>
          </a:xfrm>
        </p:spPr>
        <p:txBody>
          <a:bodyPr/>
          <a:lstStyle/>
          <a:p>
            <a:r>
              <a:rPr lang="en-US" sz="3600" b="1" dirty="0"/>
              <a:t>UDIG Anchorages</a:t>
            </a:r>
          </a:p>
        </p:txBody>
      </p:sp>
      <p:pic>
        <p:nvPicPr>
          <p:cNvPr id="13" name="Content Placeholder 12" descr="UDIG anchorage dock design rendering&#10;&#10;Drawing of the UDIG anchorage with the two lateral facing anchor hooks deployed using a two smaller actuators.  "/>
          <p:cNvPicPr>
            <a:picLocks noGrp="1" noChangeAspect="1"/>
          </p:cNvPicPr>
          <p:nvPr>
            <p:ph sz="quarter" idx="2"/>
          </p:nvPr>
        </p:nvPicPr>
        <p:blipFill>
          <a:blip r:embed="rId5" cstate="email">
            <a:extLst>
              <a:ext uri="{28A0092B-C50C-407E-A947-70E740481C1C}">
                <a14:useLocalDpi xmlns:a14="http://schemas.microsoft.com/office/drawing/2010/main"/>
              </a:ext>
            </a:extLst>
          </a:blip>
          <a:stretch>
            <a:fillRect/>
          </a:stretch>
        </p:blipFill>
        <p:spPr>
          <a:xfrm>
            <a:off x="923677" y="1157522"/>
            <a:ext cx="4267201" cy="2753194"/>
          </a:xfrm>
          <a:prstGeom prst="rect">
            <a:avLst/>
          </a:prstGeom>
        </p:spPr>
      </p:pic>
      <p:pic>
        <p:nvPicPr>
          <p:cNvPr id="6" name="Picture 5" descr="Photo showing the prototype UDIG anchorage constructed for volunteer testing. The mechanism moves two L-shaped hooks outward to engage with the wheelchair attachments. "/>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05600" y="1145232"/>
            <a:ext cx="4095750" cy="2462052"/>
          </a:xfrm>
          <a:prstGeom prst="rect">
            <a:avLst/>
          </a:prstGeom>
        </p:spPr>
      </p:pic>
      <p:pic>
        <p:nvPicPr>
          <p:cNvPr id="7" name="IMG_2584" descr="Video demonstrating how the UDIG anchorage hooks move outward to engage with the wheelchair attachments. ">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91736" y="3908258"/>
            <a:ext cx="4572000" cy="2571750"/>
          </a:xfrm>
          <a:prstGeom prst="rect">
            <a:avLst/>
          </a:prstGeom>
        </p:spPr>
      </p:pic>
    </p:spTree>
    <p:extLst>
      <p:ext uri="{BB962C8B-B14F-4D97-AF65-F5344CB8AC3E}">
        <p14:creationId xmlns:p14="http://schemas.microsoft.com/office/powerpoint/2010/main" val="1675935582"/>
      </p:ext>
    </p:extLst>
  </p:cSld>
  <p:clrMapOvr>
    <a:masterClrMapping/>
  </p:clrMapOvr>
  <mc:AlternateContent xmlns:mc="http://schemas.openxmlformats.org/markup-compatibility/2006" xmlns:p14="http://schemas.microsoft.com/office/powerpoint/2010/main">
    <mc:Choice Requires="p14">
      <p:transition spd="med" p14:dur="700" advTm="39378">
        <p:fade/>
      </p:transition>
    </mc:Choice>
    <mc:Fallback xmlns="">
      <p:transition spd="med" advTm="39378">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extLst>
    <p:ext uri="{E180D4A7-C9FB-4DFB-919C-405C955672EB}">
      <p14:showEvtLst xmlns:p14="http://schemas.microsoft.com/office/powerpoint/2010/main">
        <p14:playEvt time="9709" objId="7"/>
        <p14:triggerEvt type="onClick" time="9709" objId="7"/>
        <p14:stopEvt time="15651" objId="7"/>
        <p14:playEvt time="22906" objId="7"/>
        <p14:triggerEvt type="onClick" time="22906" objId="7"/>
        <p14:stopEvt time="28740" objId="7"/>
      </p14:showEvt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sz="quarter"/>
          </p:nvPr>
        </p:nvSpPr>
        <p:spPr>
          <a:xfrm>
            <a:off x="914400" y="228600"/>
            <a:ext cx="10363200" cy="762000"/>
          </a:xfrm>
        </p:spPr>
        <p:txBody>
          <a:bodyPr/>
          <a:lstStyle/>
          <a:p>
            <a:r>
              <a:rPr lang="en-US" sz="3600" b="1" dirty="0"/>
              <a:t>Wheelchair UDIG attachments</a:t>
            </a:r>
          </a:p>
        </p:txBody>
      </p:sp>
      <p:pic>
        <p:nvPicPr>
          <p:cNvPr id="7" name="Content Placeholder 6" descr="Rear oblique view of power wheelchair showing UDIG attachments. Two vertical posts are located just above and in between the rear wheels; a lateral horizontal component connects them  at the top and bottom. The bottom component is attached to a structure below, between the rear wheels. The top structure is connected to the wheelchair frame using fore-aft components that connect near the tiedown hooks."/>
          <p:cNvPicPr>
            <a:picLocks noGrp="1" noChangeAspect="1"/>
          </p:cNvPicPr>
          <p:nvPr>
            <p:ph sz="quarter" idx="1"/>
          </p:nvPr>
        </p:nvPicPr>
        <p:blipFill>
          <a:blip r:embed="rId3" cstate="email">
            <a:extLst>
              <a:ext uri="{28A0092B-C50C-407E-A947-70E740481C1C}">
                <a14:useLocalDpi xmlns:a14="http://schemas.microsoft.com/office/drawing/2010/main"/>
              </a:ext>
            </a:extLst>
          </a:blip>
          <a:stretch>
            <a:fillRect/>
          </a:stretch>
        </p:blipFill>
        <p:spPr>
          <a:xfrm>
            <a:off x="304800" y="1066800"/>
            <a:ext cx="3058274" cy="3581400"/>
          </a:xfrm>
          <a:prstGeom prst="rect">
            <a:avLst/>
          </a:prstGeom>
        </p:spPr>
      </p:pic>
      <p:pic>
        <p:nvPicPr>
          <p:cNvPr id="8" name="Picture 7" descr="Rear view of power wheelchair showing UDIG attachments. Two vertical posts are located just above and in between the rear wheels; a lateral horizontal component connects them laterally at the top and bottom. The bottom component is attached to a structure below, between the rear wheels. The top structure is connected to the wheelchair frame using fore-aft components that connect near the tiedown hook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49677" y="3911081"/>
            <a:ext cx="3124200" cy="2749706"/>
          </a:xfrm>
          <a:prstGeom prst="rect">
            <a:avLst/>
          </a:prstGeom>
        </p:spPr>
      </p:pic>
      <p:pic>
        <p:nvPicPr>
          <p:cNvPr id="10" name="Picture 9" descr="Rear oblique view of manual wheelchair showing UDIG attachments. Two vertical posts are located between the rear wheels, and attached to the frame with horizontal rods at the top and bottom that extend back to near the tiedown hook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59285" y="878853"/>
            <a:ext cx="4043570" cy="2768081"/>
          </a:xfrm>
          <a:prstGeom prst="rect">
            <a:avLst/>
          </a:prstGeom>
        </p:spPr>
      </p:pic>
      <p:pic>
        <p:nvPicPr>
          <p:cNvPr id="9" name="Picture 8" descr="Rear view of manual wheelchair showing UDIG attachments. Two vertical posts are located between the rear wheels, and attached to the frame with horizontal rods at the top and bottom that extend back to near the tiedown hooks."/>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67600" y="3723134"/>
            <a:ext cx="4495800" cy="2976204"/>
          </a:xfrm>
          <a:prstGeom prst="rect">
            <a:avLst/>
          </a:prstGeom>
        </p:spPr>
      </p:pic>
    </p:spTree>
    <p:extLst>
      <p:ext uri="{BB962C8B-B14F-4D97-AF65-F5344CB8AC3E}">
        <p14:creationId xmlns:p14="http://schemas.microsoft.com/office/powerpoint/2010/main" val="2154666572"/>
      </p:ext>
    </p:extLst>
  </p:cSld>
  <p:clrMapOvr>
    <a:masterClrMapping/>
  </p:clrMapOvr>
  <mc:AlternateContent xmlns:mc="http://schemas.openxmlformats.org/markup-compatibility/2006" xmlns:p14="http://schemas.microsoft.com/office/powerpoint/2010/main">
    <mc:Choice Requires="p14">
      <p:transition spd="med" p14:dur="700" advTm="43373">
        <p:fade/>
      </p:transition>
    </mc:Choice>
    <mc:Fallback xmlns="">
      <p:transition spd="med" advTm="43373">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F234-FCEA-43E4-B61E-6DD172BF4E5A}"/>
              </a:ext>
            </a:extLst>
          </p:cNvPr>
          <p:cNvSpPr>
            <a:spLocks noGrp="1"/>
          </p:cNvSpPr>
          <p:nvPr>
            <p:ph type="title"/>
          </p:nvPr>
        </p:nvSpPr>
        <p:spPr/>
        <p:txBody>
          <a:bodyPr/>
          <a:lstStyle/>
          <a:p>
            <a:r>
              <a:rPr lang="en-US"/>
              <a:t>How to Participate</a:t>
            </a:r>
          </a:p>
        </p:txBody>
      </p:sp>
      <p:sp>
        <p:nvSpPr>
          <p:cNvPr id="3" name="Content Placeholder 2" descr="For ">
            <a:extLst>
              <a:ext uri="{FF2B5EF4-FFF2-40B4-BE49-F238E27FC236}">
                <a16:creationId xmlns:a16="http://schemas.microsoft.com/office/drawing/2014/main" id="{C89D3BBF-00EE-4E71-8972-D74BE84E2991}"/>
              </a:ext>
            </a:extLst>
          </p:cNvPr>
          <p:cNvSpPr>
            <a:spLocks noGrp="1"/>
          </p:cNvSpPr>
          <p:nvPr>
            <p:ph idx="1"/>
          </p:nvPr>
        </p:nvSpPr>
        <p:spPr/>
        <p:txBody>
          <a:bodyPr>
            <a:normAutofit fontScale="70000" lnSpcReduction="20000"/>
          </a:bodyPr>
          <a:lstStyle/>
          <a:p>
            <a:r>
              <a:rPr lang="en-US"/>
              <a:t>Ask Questions to Presenters</a:t>
            </a:r>
          </a:p>
          <a:p>
            <a:pPr lvl="1"/>
            <a:r>
              <a:rPr lang="en-US"/>
              <a:t>Submit questions using Zoom’s Q &amp; A feature throughout the event</a:t>
            </a:r>
          </a:p>
          <a:p>
            <a:pPr lvl="2"/>
            <a:r>
              <a:rPr lang="en-US"/>
              <a:t>Ex. “Question - What are wheelchairs?“</a:t>
            </a:r>
          </a:p>
          <a:p>
            <a:pPr lvl="2"/>
            <a:r>
              <a:rPr lang="en-US"/>
              <a:t>Ex. “Question for Presenter 1 – Did your study look at scooters?”</a:t>
            </a:r>
          </a:p>
          <a:p>
            <a:pPr lvl="1"/>
            <a:r>
              <a:rPr lang="en-US"/>
              <a:t>Moderator will read question</a:t>
            </a:r>
          </a:p>
          <a:p>
            <a:pPr lvl="1"/>
            <a:r>
              <a:rPr lang="en-US"/>
              <a:t>May not get to all questions</a:t>
            </a:r>
          </a:p>
          <a:p>
            <a:pPr lvl="1"/>
            <a:r>
              <a:rPr lang="en-US"/>
              <a:t>Alternative:  Email </a:t>
            </a:r>
            <a:r>
              <a:rPr lang="en-US">
                <a:hlinkClick r:id="rId2"/>
              </a:rPr>
              <a:t>events@access-board.gov</a:t>
            </a:r>
            <a:r>
              <a:rPr lang="en-US"/>
              <a:t> </a:t>
            </a:r>
          </a:p>
          <a:p>
            <a:r>
              <a:rPr lang="en-US"/>
              <a:t>Contribute to Open Discussion</a:t>
            </a:r>
          </a:p>
          <a:p>
            <a:pPr lvl="1"/>
            <a:r>
              <a:rPr lang="en-US"/>
              <a:t>Request to speak using Zoom’s Q &amp; A feature</a:t>
            </a:r>
          </a:p>
          <a:p>
            <a:pPr lvl="2"/>
            <a:r>
              <a:rPr lang="en-US"/>
              <a:t>Ex. “Microphone - I’m Beth from XYZ Company and would like to talk about automated doors”</a:t>
            </a:r>
          </a:p>
          <a:p>
            <a:pPr lvl="2"/>
            <a:r>
              <a:rPr lang="en-US"/>
              <a:t>Ex. “Microphone - I’m Alex and I’d like to share my experience using an AV”</a:t>
            </a:r>
          </a:p>
          <a:p>
            <a:pPr lvl="1"/>
            <a:r>
              <a:rPr lang="en-US"/>
              <a:t>Host will enable your microphone</a:t>
            </a:r>
          </a:p>
          <a:p>
            <a:pPr lvl="1"/>
            <a:r>
              <a:rPr lang="en-US"/>
              <a:t>Moderator will call on you to unmute and speak</a:t>
            </a:r>
          </a:p>
          <a:p>
            <a:pPr lvl="1"/>
            <a:r>
              <a:rPr lang="en-US"/>
              <a:t>ASL – if you wish to be visible for signing, indicate in request</a:t>
            </a:r>
          </a:p>
          <a:p>
            <a:r>
              <a:rPr lang="en-US"/>
              <a:t>Online dialogue </a:t>
            </a:r>
          </a:p>
          <a:p>
            <a:pPr lvl="1"/>
            <a:r>
              <a:rPr lang="en-US">
                <a:hlinkClick r:id="rId3"/>
              </a:rPr>
              <a:t>http://transportationinnovation.ideascale.com/</a:t>
            </a:r>
            <a:r>
              <a:rPr lang="en-US"/>
              <a:t> </a:t>
            </a:r>
          </a:p>
          <a:p>
            <a:pPr lvl="1"/>
            <a:r>
              <a:rPr lang="en-US"/>
              <a:t>For assistance, email:  </a:t>
            </a:r>
            <a:r>
              <a:rPr lang="en-US">
                <a:hlinkClick r:id="rId4"/>
              </a:rPr>
              <a:t>ePolicyWorks@dol.gov</a:t>
            </a:r>
            <a:r>
              <a:rPr lang="en-US"/>
              <a:t> </a:t>
            </a:r>
          </a:p>
        </p:txBody>
      </p:sp>
      <p:sp>
        <p:nvSpPr>
          <p:cNvPr id="4" name="Slide Number Placeholder 3">
            <a:extLst>
              <a:ext uri="{FF2B5EF4-FFF2-40B4-BE49-F238E27FC236}">
                <a16:creationId xmlns:a16="http://schemas.microsoft.com/office/drawing/2014/main" id="{F44C7B55-61B8-46E7-8DF0-23606886652F}"/>
              </a:ext>
            </a:extLst>
          </p:cNvPr>
          <p:cNvSpPr>
            <a:spLocks noGrp="1"/>
          </p:cNvSpPr>
          <p:nvPr>
            <p:ph type="sldNum" sz="quarter" idx="12"/>
          </p:nvPr>
        </p:nvSpPr>
        <p:spPr/>
        <p:txBody>
          <a:bodyPr/>
          <a:lstStyle/>
          <a:p>
            <a:fld id="{7705BDCA-5594-4972-87B5-AB3059BF9480}" type="slidenum">
              <a:rPr lang="en-US" smtClean="0"/>
              <a:t>4</a:t>
            </a:fld>
            <a:endParaRPr lang="en-US"/>
          </a:p>
        </p:txBody>
      </p:sp>
    </p:spTree>
    <p:extLst>
      <p:ext uri="{BB962C8B-B14F-4D97-AF65-F5344CB8AC3E}">
        <p14:creationId xmlns:p14="http://schemas.microsoft.com/office/powerpoint/2010/main" val="845838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Key goals of volunteer testing </a:t>
            </a:r>
          </a:p>
        </p:txBody>
      </p:sp>
      <p:sp>
        <p:nvSpPr>
          <p:cNvPr id="8" name="Content Placeholder 7"/>
          <p:cNvSpPr>
            <a:spLocks noGrp="1"/>
          </p:cNvSpPr>
          <p:nvPr>
            <p:ph idx="1"/>
          </p:nvPr>
        </p:nvSpPr>
        <p:spPr>
          <a:xfrm>
            <a:off x="914400" y="1295400"/>
            <a:ext cx="5943600" cy="4114800"/>
          </a:xfrm>
        </p:spPr>
        <p:txBody>
          <a:bodyPr/>
          <a:lstStyle/>
          <a:p>
            <a:r>
              <a:rPr lang="en-US" sz="2400" dirty="0"/>
              <a:t>How do different seating station configurations affect accessibility?</a:t>
            </a:r>
          </a:p>
          <a:p>
            <a:r>
              <a:rPr lang="en-US" sz="2400" dirty="0"/>
              <a:t>How do different belt geometries affect fit, comfort, and usability?</a:t>
            </a:r>
          </a:p>
          <a:p>
            <a:r>
              <a:rPr lang="en-US" sz="2400" dirty="0"/>
              <a:t>How much variation in belt fit do we get between power and manual wheelchairs in the same condition?</a:t>
            </a:r>
          </a:p>
          <a:p>
            <a:r>
              <a:rPr lang="en-US" sz="2400" dirty="0"/>
              <a:t>Feedback from regular wheelchair users on usability.</a:t>
            </a:r>
          </a:p>
        </p:txBody>
      </p:sp>
      <p:pic>
        <p:nvPicPr>
          <p:cNvPr id="4" name="Content Placeholder 5" descr="Photo of body-in-white test fixture, taken from rear looking towards front. UDIG anchorage is located near the back of the second row, and a donning system that can be rotatated laterally and fore-aft is holding the seatbelt away from the seating statio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7924800" y="1447800"/>
            <a:ext cx="3505200" cy="4378664"/>
          </a:xfrm>
          <a:prstGeom prst="rect">
            <a:avLst/>
          </a:prstGeom>
          <a:noFill/>
          <a:ln w="9525">
            <a:noFill/>
            <a:miter lim="800000"/>
            <a:headEnd/>
            <a:tailEnd/>
          </a:ln>
        </p:spPr>
      </p:pic>
    </p:spTree>
    <p:extLst>
      <p:ext uri="{BB962C8B-B14F-4D97-AF65-F5344CB8AC3E}">
        <p14:creationId xmlns:p14="http://schemas.microsoft.com/office/powerpoint/2010/main" val="3066434414"/>
      </p:ext>
    </p:extLst>
  </p:cSld>
  <p:clrMapOvr>
    <a:masterClrMapping/>
  </p:clrMapOvr>
  <mc:AlternateContent xmlns:mc="http://schemas.openxmlformats.org/markup-compatibility/2006" xmlns:p14="http://schemas.microsoft.com/office/powerpoint/2010/main">
    <mc:Choice Requires="p14">
      <p:transition spd="med" p14:dur="700" advTm="45842">
        <p:fade/>
      </p:transition>
    </mc:Choice>
    <mc:Fallback xmlns="">
      <p:transition spd="med" advTm="45842">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Pilot testing </a:t>
            </a:r>
          </a:p>
        </p:txBody>
      </p:sp>
      <p:pic>
        <p:nvPicPr>
          <p:cNvPr id="5" name="Picture 4">
            <a:extLst>
              <a:ext uri="{FF2B5EF4-FFF2-40B4-BE49-F238E27FC236}">
                <a16:creationId xmlns:a16="http://schemas.microsoft.com/office/drawing/2014/main" id="{2937A933-5194-45B5-8EAF-EEE93053186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309090" y="990600"/>
            <a:ext cx="7573819" cy="5648980"/>
          </a:xfrm>
          <a:prstGeom prst="rect">
            <a:avLst/>
          </a:prstGeom>
        </p:spPr>
      </p:pic>
    </p:spTree>
    <p:extLst>
      <p:ext uri="{BB962C8B-B14F-4D97-AF65-F5344CB8AC3E}">
        <p14:creationId xmlns:p14="http://schemas.microsoft.com/office/powerpoint/2010/main" val="3375745820"/>
      </p:ext>
    </p:extLst>
  </p:cSld>
  <p:clrMapOvr>
    <a:masterClrMapping/>
  </p:clrMapOvr>
  <mc:AlternateContent xmlns:mc="http://schemas.openxmlformats.org/markup-compatibility/2006" xmlns:p14="http://schemas.microsoft.com/office/powerpoint/2010/main">
    <mc:Choice Requires="p14">
      <p:transition spd="med" p14:dur="700" advTm="115006">
        <p:fade/>
      </p:transition>
    </mc:Choice>
    <mc:Fallback xmlns="">
      <p:transition spd="med" advTm="115006">
        <p:fade/>
      </p:transition>
    </mc:Fallback>
  </mc:AlternateContent>
  <p:extLst>
    <p:ext uri="{E180D4A7-C9FB-4DFB-919C-405C955672EB}">
      <p14:showEvtLst xmlns:p14="http://schemas.microsoft.com/office/powerpoint/2010/main">
        <p14:playEvt time="2604" objId="9"/>
        <p14:triggerEvt type="onClick" time="2605" objId="9"/>
        <p14:stopEvt time="115006" objId="9"/>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B9AE-6C82-4488-B072-72FAA0E1A666}"/>
              </a:ext>
            </a:extLst>
          </p:cNvPr>
          <p:cNvSpPr>
            <a:spLocks noGrp="1"/>
          </p:cNvSpPr>
          <p:nvPr>
            <p:ph type="title"/>
          </p:nvPr>
        </p:nvSpPr>
        <p:spPr/>
        <p:txBody>
          <a:bodyPr/>
          <a:lstStyle/>
          <a:p>
            <a:r>
              <a:rPr lang="en-US" dirty="0"/>
              <a:t>More information coming</a:t>
            </a:r>
          </a:p>
        </p:txBody>
      </p:sp>
      <p:sp>
        <p:nvSpPr>
          <p:cNvPr id="3" name="Content Placeholder 2">
            <a:extLst>
              <a:ext uri="{FF2B5EF4-FFF2-40B4-BE49-F238E27FC236}">
                <a16:creationId xmlns:a16="http://schemas.microsoft.com/office/drawing/2014/main" id="{273E2D4D-5832-4B16-A0DC-9538749733F2}"/>
              </a:ext>
            </a:extLst>
          </p:cNvPr>
          <p:cNvSpPr>
            <a:spLocks noGrp="1"/>
          </p:cNvSpPr>
          <p:nvPr>
            <p:ph idx="1"/>
          </p:nvPr>
        </p:nvSpPr>
        <p:spPr/>
        <p:txBody>
          <a:bodyPr/>
          <a:lstStyle/>
          <a:p>
            <a:r>
              <a:rPr lang="en-US" dirty="0"/>
              <a:t>Project finishing up in June</a:t>
            </a:r>
          </a:p>
          <a:p>
            <a:r>
              <a:rPr lang="en-US" dirty="0"/>
              <a:t>Save the date-Thursday August 5, 2021 1-4 pm</a:t>
            </a:r>
          </a:p>
          <a:p>
            <a:r>
              <a:rPr lang="en-US" dirty="0"/>
              <a:t>Virtual Open House to share findings from this research</a:t>
            </a:r>
          </a:p>
          <a:p>
            <a:r>
              <a:rPr lang="en-US" dirty="0"/>
              <a:t>umtri.umich.edu for more information this summer</a:t>
            </a:r>
          </a:p>
        </p:txBody>
      </p:sp>
    </p:spTree>
    <p:extLst>
      <p:ext uri="{BB962C8B-B14F-4D97-AF65-F5344CB8AC3E}">
        <p14:creationId xmlns:p14="http://schemas.microsoft.com/office/powerpoint/2010/main" val="344339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525767" y="1219200"/>
            <a:ext cx="11121416" cy="1752600"/>
          </a:xfrm>
          <a:noFill/>
        </p:spPr>
        <p:txBody>
          <a:bodyPr/>
          <a:lstStyle/>
          <a:p>
            <a:r>
              <a:rPr lang="en-US" sz="3600" dirty="0"/>
              <a:t>We would like to thank the National Highway Traffic Safety Administration for sponsoring this project.</a:t>
            </a:r>
            <a:endParaRPr lang="en-US" sz="3600" b="1" dirty="0"/>
          </a:p>
        </p:txBody>
      </p:sp>
      <p:sp>
        <p:nvSpPr>
          <p:cNvPr id="2" name="Subtitle 1">
            <a:extLst>
              <a:ext uri="{FF2B5EF4-FFF2-40B4-BE49-F238E27FC236}">
                <a16:creationId xmlns:a16="http://schemas.microsoft.com/office/drawing/2014/main" id="{79D7359F-F40F-4C72-87BE-34C46D0D38D6}"/>
              </a:ext>
            </a:extLst>
          </p:cNvPr>
          <p:cNvSpPr>
            <a:spLocks noGrp="1"/>
          </p:cNvSpPr>
          <p:nvPr>
            <p:ph type="subTitle" idx="1"/>
          </p:nvPr>
        </p:nvSpPr>
        <p:spPr>
          <a:xfrm>
            <a:off x="1819275" y="3127438"/>
            <a:ext cx="8534400" cy="1066800"/>
          </a:xfrm>
        </p:spPr>
        <p:txBody>
          <a:bodyPr/>
          <a:lstStyle/>
          <a:p>
            <a:r>
              <a:rPr lang="en-US" sz="3600" dirty="0"/>
              <a:t>Thank</a:t>
            </a:r>
            <a:r>
              <a:rPr lang="en-US" sz="3600" baseline="0" dirty="0"/>
              <a:t> you for your attention.</a:t>
            </a:r>
            <a:endParaRPr lang="en-US" sz="3600" dirty="0"/>
          </a:p>
        </p:txBody>
      </p:sp>
      <p:sp>
        <p:nvSpPr>
          <p:cNvPr id="12" name="Rectangle 11"/>
          <p:cNvSpPr/>
          <p:nvPr/>
        </p:nvSpPr>
        <p:spPr>
          <a:xfrm>
            <a:off x="858822" y="3897195"/>
            <a:ext cx="10287000" cy="830997"/>
          </a:xfrm>
          <a:prstGeom prst="rect">
            <a:avLst/>
          </a:prstGeom>
        </p:spPr>
        <p:txBody>
          <a:bodyPr wrap="square">
            <a:spAutoFit/>
          </a:bodyPr>
          <a:lstStyle/>
          <a:p>
            <a:pPr algn="ctr"/>
            <a:r>
              <a:rPr lang="en-US" dirty="0"/>
              <a:t>Kathleen D. Klinich </a:t>
            </a:r>
            <a:r>
              <a:rPr lang="en-US" dirty="0">
                <a:hlinkClick r:id="rId3"/>
              </a:rPr>
              <a:t>kklinich@Umich.edu</a:t>
            </a:r>
            <a:endParaRPr lang="en-US"/>
          </a:p>
          <a:p>
            <a:pPr algn="ctr"/>
            <a:r>
              <a:rPr lang="en-US" dirty="0"/>
              <a:t>Miriam A. Manary mmanary@umich.edu</a:t>
            </a:r>
          </a:p>
        </p:txBody>
      </p:sp>
      <p:pic>
        <p:nvPicPr>
          <p:cNvPr id="19" name="Picture 18" descr="UMTRI logo"/>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62350" y="6096003"/>
            <a:ext cx="5048250" cy="742745"/>
          </a:xfrm>
          <a:prstGeom prst="rect">
            <a:avLst/>
          </a:prstGeom>
        </p:spPr>
      </p:pic>
      <p:sp>
        <p:nvSpPr>
          <p:cNvPr id="8" name="Rectangle 7">
            <a:extLst>
              <a:ext uri="{C183D7F6-B498-43B3-948B-1728B52AA6E4}">
                <adec:decorative xmlns:adec="http://schemas.microsoft.com/office/drawing/2017/decorative" val="1"/>
              </a:ext>
            </a:extLst>
          </p:cNvPr>
          <p:cNvSpPr>
            <a:spLocks noChangeArrowheads="1"/>
          </p:cNvSpPr>
          <p:nvPr/>
        </p:nvSpPr>
        <p:spPr bwMode="auto">
          <a:xfrm>
            <a:off x="0" y="6115255"/>
            <a:ext cx="1752600" cy="742745"/>
          </a:xfrm>
          <a:prstGeom prst="rect">
            <a:avLst/>
          </a:prstGeom>
          <a:solidFill>
            <a:srgbClr val="FFC000"/>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9" name="Rectangle 8">
            <a:extLst>
              <a:ext uri="{C183D7F6-B498-43B3-948B-1728B52AA6E4}">
                <adec:decorative xmlns:adec="http://schemas.microsoft.com/office/drawing/2017/decorative" val="1"/>
              </a:ext>
            </a:extLst>
          </p:cNvPr>
          <p:cNvSpPr>
            <a:spLocks noChangeArrowheads="1"/>
          </p:cNvSpPr>
          <p:nvPr/>
        </p:nvSpPr>
        <p:spPr bwMode="auto">
          <a:xfrm>
            <a:off x="10462260" y="6115254"/>
            <a:ext cx="1752600" cy="742745"/>
          </a:xfrm>
          <a:prstGeom prst="rect">
            <a:avLst/>
          </a:prstGeom>
          <a:solidFill>
            <a:srgbClr val="3D5DAD"/>
          </a:soli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10" name="Rectangle 9">
            <a:extLst>
              <a:ext uri="{C183D7F6-B498-43B3-948B-1728B52AA6E4}">
                <adec:decorative xmlns:adec="http://schemas.microsoft.com/office/drawing/2017/decorative" val="1"/>
              </a:ext>
            </a:extLst>
          </p:cNvPr>
          <p:cNvSpPr>
            <a:spLocks noChangeArrowheads="1"/>
          </p:cNvSpPr>
          <p:nvPr/>
        </p:nvSpPr>
        <p:spPr bwMode="auto">
          <a:xfrm>
            <a:off x="1752600" y="6115255"/>
            <a:ext cx="1200150" cy="742745"/>
          </a:xfrm>
          <a:prstGeom prst="rect">
            <a:avLst/>
          </a:prstGeom>
          <a:gradFill flip="none" rotWithShape="1">
            <a:gsLst>
              <a:gs pos="0">
                <a:srgbClr val="FFC000"/>
              </a:gs>
              <a:gs pos="100000">
                <a:schemeClr val="bg1"/>
              </a:gs>
            </a:gsLst>
            <a:lin ang="0" scaled="1"/>
            <a:tileRect/>
          </a:gra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11" name="Rectangle 10">
            <a:extLst>
              <a:ext uri="{C183D7F6-B498-43B3-948B-1728B52AA6E4}">
                <adec:decorative xmlns:adec="http://schemas.microsoft.com/office/drawing/2017/decorative" val="1"/>
              </a:ext>
            </a:extLst>
          </p:cNvPr>
          <p:cNvSpPr>
            <a:spLocks noChangeArrowheads="1"/>
          </p:cNvSpPr>
          <p:nvPr/>
        </p:nvSpPr>
        <p:spPr bwMode="auto">
          <a:xfrm>
            <a:off x="9067800" y="6115255"/>
            <a:ext cx="1394460" cy="742745"/>
          </a:xfrm>
          <a:prstGeom prst="rect">
            <a:avLst/>
          </a:prstGeom>
          <a:gradFill flip="none" rotWithShape="1">
            <a:gsLst>
              <a:gs pos="0">
                <a:schemeClr val="bg1"/>
              </a:gs>
              <a:gs pos="100000">
                <a:srgbClr val="3D5DAD"/>
              </a:gs>
            </a:gsLst>
            <a:lin ang="0" scaled="1"/>
            <a:tileRect/>
          </a:gradFill>
          <a:ln w="9525">
            <a:noFill/>
            <a:miter lim="800000"/>
            <a:headEnd/>
            <a:tailEnd/>
          </a:ln>
        </p:spPr>
        <p:txBody>
          <a:bodyPr wrap="none" anchor="ctr"/>
          <a:lstStyle/>
          <a:p>
            <a:pPr eaLnBrk="0" hangingPunct="0">
              <a:defRPr/>
            </a:pPr>
            <a:endParaRPr lang="en-US" sz="2400">
              <a:latin typeface="Arial" charset="0"/>
              <a:ea typeface="ヒラギノ角ゴ Pro W3" pitchFamily="52" charset="-128"/>
              <a:cs typeface="+mn-cs"/>
            </a:endParaRPr>
          </a:p>
        </p:txBody>
      </p:sp>
      <p:sp>
        <p:nvSpPr>
          <p:cNvPr id="16" name="Rectangle 15">
            <a:extLst>
              <a:ext uri="{C183D7F6-B498-43B3-948B-1728B52AA6E4}">
                <adec:decorative xmlns:adec="http://schemas.microsoft.com/office/drawing/2017/decorative" val="1"/>
              </a:ext>
            </a:extLst>
          </p:cNvPr>
          <p:cNvSpPr>
            <a:spLocks noChangeArrowheads="1"/>
          </p:cNvSpPr>
          <p:nvPr/>
        </p:nvSpPr>
        <p:spPr bwMode="auto">
          <a:xfrm>
            <a:off x="858822" y="3062871"/>
            <a:ext cx="10455306" cy="79346"/>
          </a:xfrm>
          <a:prstGeom prst="rect">
            <a:avLst/>
          </a:prstGeom>
          <a:solidFill>
            <a:srgbClr val="ECC027"/>
          </a:solidFill>
          <a:ln w="9525">
            <a:no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3592988466"/>
      </p:ext>
    </p:extLst>
  </p:cSld>
  <p:clrMapOvr>
    <a:masterClrMapping/>
  </p:clrMapOvr>
  <mc:AlternateContent xmlns:mc="http://schemas.openxmlformats.org/markup-compatibility/2006" xmlns:p14="http://schemas.microsoft.com/office/powerpoint/2010/main">
    <mc:Choice Requires="p14">
      <p:transition spd="med" p14:dur="700" advTm="11675">
        <p:fade/>
      </p:transition>
    </mc:Choice>
    <mc:Fallback xmlns="">
      <p:transition spd="med" advTm="11675">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fld id="{7705BDCA-5594-4972-87B5-AB3059BF9480}" type="slidenum">
              <a:rPr lang="en-US" dirty="0" smtClean="0"/>
              <a:t>44</a:t>
            </a:fld>
            <a:endParaRPr lang="en-US" dirty="0"/>
          </a:p>
        </p:txBody>
      </p:sp>
    </p:spTree>
    <p:extLst>
      <p:ext uri="{BB962C8B-B14F-4D97-AF65-F5344CB8AC3E}">
        <p14:creationId xmlns:p14="http://schemas.microsoft.com/office/powerpoint/2010/main" val="2781336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dirty="0">
                <a:solidFill>
                  <a:schemeClr val="tx1"/>
                </a:solidFill>
              </a:rPr>
              <a:t>Dr. Jordana Maisel</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3200" dirty="0"/>
              <a:t>University at Buffalo</a:t>
            </a:r>
          </a:p>
        </p:txBody>
      </p:sp>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dirty="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dirty="0">
              <a:ln>
                <a:noFill/>
              </a:ln>
              <a:solidFill>
                <a:prstClr val="white">
                  <a:tint val="75000"/>
                </a:prstClr>
              </a:solidFill>
              <a:effectLst/>
              <a:uLnTx/>
              <a:uFillTx/>
              <a:latin typeface="Calibri"/>
              <a:ea typeface="+mn-ea"/>
              <a:cs typeface="+mn-cs"/>
            </a:endParaRP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hoto of Dr. Jordana Maisel">
            <a:extLst>
              <a:ext uri="{FF2B5EF4-FFF2-40B4-BE49-F238E27FC236}">
                <a16:creationId xmlns:a16="http://schemas.microsoft.com/office/drawing/2014/main" id="{CAEEF023-7CC2-41AD-B4C2-73497F3A016E}"/>
              </a:ext>
            </a:extLst>
          </p:cNvPr>
          <p:cNvPicPr>
            <a:picLocks noGrp="1"/>
          </p:cNvPicPr>
          <p:nvPr>
            <p:ph sz="half" idx="1"/>
          </p:nvPr>
        </p:nvPicPr>
        <p:blipFill>
          <a:blip r:embed="rId2" cstate="email">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Tree>
    <p:extLst>
      <p:ext uri="{BB962C8B-B14F-4D97-AF65-F5344CB8AC3E}">
        <p14:creationId xmlns:p14="http://schemas.microsoft.com/office/powerpoint/2010/main" val="1314008374"/>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ctrTitle"/>
          </p:nvPr>
        </p:nvSpPr>
        <p:spPr>
          <a:xfrm>
            <a:off x="658368" y="2023357"/>
            <a:ext cx="8392326" cy="2386584"/>
          </a:xfrm>
        </p:spPr>
        <p:txBody>
          <a:bodyPr>
            <a:noAutofit/>
          </a:bodyPr>
          <a:lstStyle/>
          <a:p>
            <a:pPr>
              <a:lnSpc>
                <a:spcPct val="100000"/>
              </a:lnSpc>
            </a:pPr>
            <a:r>
              <a:rPr lang="en-US" sz="4000" dirty="0"/>
              <a:t>Accessibility for Passengers with Mobility Disabilities: Part 2 </a:t>
            </a:r>
            <a:br>
              <a:rPr lang="en-US" sz="4000"/>
            </a:br>
            <a:r>
              <a:rPr lang="en-US" sz="3200" i="1" dirty="0"/>
              <a:t>Maneuvering and securement</a:t>
            </a:r>
            <a:endParaRPr lang="en-US" sz="4000" i="1" dirty="0"/>
          </a:p>
        </p:txBody>
      </p:sp>
      <p:sp>
        <p:nvSpPr>
          <p:cNvPr id="4" name="Text Placeholder 1"/>
          <p:cNvSpPr txBox="1">
            <a:spLocks/>
          </p:cNvSpPr>
          <p:nvPr/>
        </p:nvSpPr>
        <p:spPr>
          <a:xfrm>
            <a:off x="658367" y="4580209"/>
            <a:ext cx="8392327" cy="1276534"/>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Jordana L. Maisel, PhD</a:t>
            </a:r>
          </a:p>
          <a:p>
            <a:pPr marL="0" indent="0">
              <a:buNone/>
            </a:pPr>
            <a:r>
              <a:rPr lang="en-US" dirty="0">
                <a:solidFill>
                  <a:schemeClr val="bg1"/>
                </a:solidFill>
              </a:rPr>
              <a:t>U.S. Access Board Public Forum on Autonomous Vehicles</a:t>
            </a:r>
          </a:p>
        </p:txBody>
      </p:sp>
    </p:spTree>
    <p:extLst>
      <p:ext uri="{BB962C8B-B14F-4D97-AF65-F5344CB8AC3E}">
        <p14:creationId xmlns:p14="http://schemas.microsoft.com/office/powerpoint/2010/main" val="31753669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488" y="75434"/>
            <a:ext cx="11872511" cy="868430"/>
          </a:xfrm>
        </p:spPr>
        <p:txBody>
          <a:bodyPr>
            <a:normAutofit/>
          </a:bodyPr>
          <a:lstStyle/>
          <a:p>
            <a:r>
              <a:rPr lang="en-US" sz="4000" b="1" dirty="0"/>
              <a:t>Travel Chain</a:t>
            </a:r>
          </a:p>
        </p:txBody>
      </p:sp>
      <p:pic>
        <p:nvPicPr>
          <p:cNvPr id="4" name="Picture 3" descr="Image of the Travel Chain. It has seven, equal-sized ovals, connected with dashed lines. Each circle indicate a step along the Travel Chain: Trip Planning, First/Last Mile, Transit Stop, Boardng, Riding, First/Last Mile, Destination."/>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3508" y="1634836"/>
            <a:ext cx="10776528" cy="3592176"/>
          </a:xfrm>
          <a:prstGeom prst="rect">
            <a:avLst/>
          </a:prstGeom>
        </p:spPr>
      </p:pic>
    </p:spTree>
    <p:extLst>
      <p:ext uri="{BB962C8B-B14F-4D97-AF65-F5344CB8AC3E}">
        <p14:creationId xmlns:p14="http://schemas.microsoft.com/office/powerpoint/2010/main" val="2143399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mn-lt"/>
              </a:rPr>
              <a:t>Research Questions</a:t>
            </a:r>
          </a:p>
        </p:txBody>
      </p:sp>
      <p:sp>
        <p:nvSpPr>
          <p:cNvPr id="3" name="Content Placeholder 2"/>
          <p:cNvSpPr>
            <a:spLocks noGrp="1"/>
          </p:cNvSpPr>
          <p:nvPr>
            <p:ph idx="1"/>
          </p:nvPr>
        </p:nvSpPr>
        <p:spPr>
          <a:xfrm>
            <a:off x="465328" y="1422489"/>
            <a:ext cx="10515600" cy="4511780"/>
          </a:xfrm>
        </p:spPr>
        <p:txBody>
          <a:bodyPr>
            <a:normAutofit fontScale="92500" lnSpcReduction="10000"/>
          </a:bodyPr>
          <a:lstStyle/>
          <a:p>
            <a:pPr>
              <a:lnSpc>
                <a:spcPct val="110000"/>
              </a:lnSpc>
              <a:spcBef>
                <a:spcPts val="1200"/>
              </a:spcBef>
              <a:buFont typeface="Wingdings" panose="05000000000000000000" pitchFamily="2" charset="2"/>
              <a:buChar char="§"/>
            </a:pPr>
            <a:r>
              <a:rPr lang="en-US" sz="2800" dirty="0">
                <a:solidFill>
                  <a:schemeClr val="tx1">
                    <a:lumMod val="75000"/>
                  </a:schemeClr>
                </a:solidFill>
                <a:latin typeface="Arial" panose="020B0604020202020204" pitchFamily="34" charset="0"/>
                <a:cs typeface="Arial" panose="020B0604020202020204" pitchFamily="34" charset="0"/>
              </a:rPr>
              <a:t>How does seating configuration impact interior movement and usability for individuals who use wheeled mobility devices, are blind and/or visually impaired, and who use walking aids? </a:t>
            </a:r>
          </a:p>
          <a:p>
            <a:pPr>
              <a:lnSpc>
                <a:spcPct val="110000"/>
              </a:lnSpc>
              <a:spcBef>
                <a:spcPts val="1200"/>
              </a:spcBef>
              <a:buFont typeface="Wingdings" panose="05000000000000000000" pitchFamily="2" charset="2"/>
              <a:buChar char="§"/>
            </a:pPr>
            <a:r>
              <a:rPr lang="en-US" sz="2800" dirty="0">
                <a:solidFill>
                  <a:schemeClr val="tx1">
                    <a:lumMod val="75000"/>
                  </a:schemeClr>
                </a:solidFill>
                <a:latin typeface="Arial" panose="020B0604020202020204" pitchFamily="34" charset="0"/>
                <a:cs typeface="Arial" panose="020B0604020202020204" pitchFamily="34" charset="0"/>
              </a:rPr>
              <a:t>How do different securement systems affect securement time and usability for people who use different types of wheeled mobility devices?</a:t>
            </a:r>
          </a:p>
          <a:p>
            <a:pPr>
              <a:lnSpc>
                <a:spcPct val="110000"/>
              </a:lnSpc>
              <a:spcBef>
                <a:spcPts val="1200"/>
              </a:spcBef>
              <a:buFont typeface="Wingdings" panose="05000000000000000000" pitchFamily="2" charset="2"/>
              <a:buChar char="§"/>
            </a:pPr>
            <a:r>
              <a:rPr lang="en-US" sz="2800" dirty="0">
                <a:solidFill>
                  <a:schemeClr val="tx1">
                    <a:lumMod val="75000"/>
                  </a:schemeClr>
                </a:solidFill>
              </a:rPr>
              <a:t>How does field testing newer (i.e., 3-point, forward-facing and semi-automated, rear-facing) securement systems impact usability for manual wheelchair users, power wheelchair users, and scooter users?</a:t>
            </a:r>
          </a:p>
        </p:txBody>
      </p:sp>
    </p:spTree>
    <p:extLst>
      <p:ext uri="{BB962C8B-B14F-4D97-AF65-F5344CB8AC3E}">
        <p14:creationId xmlns:p14="http://schemas.microsoft.com/office/powerpoint/2010/main" val="316721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8368" y="2477796"/>
            <a:ext cx="7192091" cy="2387600"/>
          </a:xfrm>
        </p:spPr>
        <p:txBody>
          <a:bodyPr>
            <a:normAutofit/>
          </a:bodyPr>
          <a:lstStyle/>
          <a:p>
            <a:r>
              <a:rPr lang="en-US" sz="4400" dirty="0"/>
              <a:t>Interior Seating Layout</a:t>
            </a:r>
            <a:endParaRPr lang="en-US" sz="3600" b="0" dirty="0"/>
          </a:p>
        </p:txBody>
      </p:sp>
    </p:spTree>
    <p:extLst>
      <p:ext uri="{BB962C8B-B14F-4D97-AF65-F5344CB8AC3E}">
        <p14:creationId xmlns:p14="http://schemas.microsoft.com/office/powerpoint/2010/main" val="238301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0D2C-93DF-4606-900B-05A9DFDC7F91}"/>
              </a:ext>
            </a:extLst>
          </p:cNvPr>
          <p:cNvSpPr>
            <a:spLocks noGrp="1"/>
          </p:cNvSpPr>
          <p:nvPr>
            <p:ph type="title"/>
          </p:nvPr>
        </p:nvSpPr>
        <p:spPr>
          <a:xfrm>
            <a:off x="838200" y="365125"/>
            <a:ext cx="10515600" cy="1325563"/>
          </a:xfrm>
        </p:spPr>
        <p:txBody>
          <a:bodyPr>
            <a:normAutofit/>
          </a:bodyPr>
          <a:lstStyle/>
          <a:p>
            <a:r>
              <a:rPr lang="en-US"/>
              <a:t>Existing Accessibility Guidelines</a:t>
            </a:r>
          </a:p>
        </p:txBody>
      </p:sp>
      <p:sp>
        <p:nvSpPr>
          <p:cNvPr id="3" name="Content Placeholder 2">
            <a:extLst>
              <a:ext uri="{FF2B5EF4-FFF2-40B4-BE49-F238E27FC236}">
                <a16:creationId xmlns:a16="http://schemas.microsoft.com/office/drawing/2014/main" id="{68716E9E-BC4A-4EC7-8A63-6AFD42727900}"/>
              </a:ext>
            </a:extLst>
          </p:cNvPr>
          <p:cNvSpPr>
            <a:spLocks noGrp="1"/>
          </p:cNvSpPr>
          <p:nvPr>
            <p:ph idx="1"/>
          </p:nvPr>
        </p:nvSpPr>
        <p:spPr>
          <a:xfrm>
            <a:off x="838199" y="1825625"/>
            <a:ext cx="11036121" cy="4351338"/>
          </a:xfrm>
        </p:spPr>
        <p:txBody>
          <a:bodyPr anchor="ctr">
            <a:normAutofit/>
          </a:bodyPr>
          <a:lstStyle/>
          <a:p>
            <a:r>
              <a:rPr lang="en-US"/>
              <a:t>ADA Accessibility Guidelines for Transportation Vehicles (1991, 1998)</a:t>
            </a:r>
          </a:p>
          <a:p>
            <a:pPr lvl="1"/>
            <a:r>
              <a:rPr lang="en-US">
                <a:hlinkClick r:id="rId2"/>
              </a:rPr>
              <a:t>www.access-board.gov/ada/vehicles</a:t>
            </a:r>
            <a:endParaRPr lang="en-US"/>
          </a:p>
          <a:p>
            <a:pPr lvl="1"/>
            <a:endParaRPr lang="en-US"/>
          </a:p>
          <a:p>
            <a:r>
              <a:rPr lang="en-US"/>
              <a:t>Updated Guidelines for Buses and Vans (2016) (not yet adopted by DOT)</a:t>
            </a:r>
          </a:p>
          <a:p>
            <a:pPr lvl="1"/>
            <a:r>
              <a:rPr lang="en-US">
                <a:hlinkClick r:id="rId3"/>
              </a:rPr>
              <a:t>www.access-board.gov/guidelines-standards/vehicles/update-buses-vans/guidelines-text</a:t>
            </a:r>
            <a:endParaRPr lang="en-US"/>
          </a:p>
          <a:p>
            <a:pPr lvl="1"/>
            <a:endParaRPr lang="en-US"/>
          </a:p>
          <a:p>
            <a:pPr marL="457200" lvl="1" indent="0">
              <a:buNone/>
            </a:pPr>
            <a:r>
              <a:rPr lang="en-US" i="1"/>
              <a:t>For technical assistance on these guidelines:</a:t>
            </a:r>
          </a:p>
          <a:p>
            <a:pPr lvl="2"/>
            <a:r>
              <a:rPr lang="en-US"/>
              <a:t>800-872-2253 (v)</a:t>
            </a:r>
          </a:p>
          <a:p>
            <a:pPr lvl="2"/>
            <a:r>
              <a:rPr lang="en-US"/>
              <a:t>800-993-2822 (</a:t>
            </a:r>
            <a:r>
              <a:rPr lang="en-US" err="1"/>
              <a:t>tty</a:t>
            </a:r>
            <a:r>
              <a:rPr lang="en-US"/>
              <a:t>)</a:t>
            </a:r>
          </a:p>
          <a:p>
            <a:pPr lvl="2"/>
            <a:r>
              <a:rPr lang="en-US">
                <a:hlinkClick r:id="rId4"/>
              </a:rPr>
              <a:t>ta@access-board.gov</a:t>
            </a:r>
            <a:r>
              <a:rPr lang="en-US"/>
              <a:t> </a:t>
            </a:r>
          </a:p>
        </p:txBody>
      </p:sp>
      <p:sp>
        <p:nvSpPr>
          <p:cNvPr id="4" name="Slide Number Placeholder 3">
            <a:extLst>
              <a:ext uri="{FF2B5EF4-FFF2-40B4-BE49-F238E27FC236}">
                <a16:creationId xmlns:a16="http://schemas.microsoft.com/office/drawing/2014/main" id="{5B0BF5C6-E450-48F5-90F7-53F566D7A8EF}"/>
              </a:ext>
            </a:extLst>
          </p:cNvPr>
          <p:cNvSpPr>
            <a:spLocks noGrp="1"/>
          </p:cNvSpPr>
          <p:nvPr>
            <p:ph type="sldNum" sz="quarter" idx="12"/>
          </p:nvPr>
        </p:nvSpPr>
        <p:spPr/>
        <p:txBody>
          <a:bodyPr/>
          <a:lstStyle/>
          <a:p>
            <a:fld id="{7705BDCA-5594-4972-87B5-AB3059BF9480}" type="slidenum">
              <a:rPr lang="en-US" smtClean="0"/>
              <a:t>5</a:t>
            </a:fld>
            <a:endParaRPr lang="en-US"/>
          </a:p>
        </p:txBody>
      </p:sp>
    </p:spTree>
    <p:extLst>
      <p:ext uri="{BB962C8B-B14F-4D97-AF65-F5344CB8AC3E}">
        <p14:creationId xmlns:p14="http://schemas.microsoft.com/office/powerpoint/2010/main" val="2641495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mn-lt"/>
              </a:rPr>
              <a:t>Research Design </a:t>
            </a:r>
            <a:r>
              <a:rPr lang="en-US" sz="4000" b="1" dirty="0">
                <a:solidFill>
                  <a:srgbClr val="005BBB"/>
                </a:solidFill>
              </a:rPr>
              <a:t>— Layouts</a:t>
            </a:r>
            <a:r>
              <a:rPr lang="en-US" sz="4000" b="1" dirty="0">
                <a:latin typeface="+mn-lt"/>
              </a:rPr>
              <a:t> </a:t>
            </a:r>
          </a:p>
        </p:txBody>
      </p:sp>
      <p:pic>
        <p:nvPicPr>
          <p:cNvPr id="4" name="Picture 2" descr="Drawing of Layout 3. It shows a mid entry and mid exist, with a combination of forward-facing and side seati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6200000">
            <a:off x="7720333" y="3238279"/>
            <a:ext cx="3915852" cy="2219627"/>
          </a:xfrm>
          <a:prstGeom prst="rect">
            <a:avLst/>
          </a:prstGeom>
          <a:noFill/>
        </p:spPr>
      </p:pic>
      <p:sp>
        <p:nvSpPr>
          <p:cNvPr id="5" name="TextBox 4"/>
          <p:cNvSpPr txBox="1"/>
          <p:nvPr/>
        </p:nvSpPr>
        <p:spPr>
          <a:xfrm>
            <a:off x="8435175" y="1172781"/>
            <a:ext cx="2352898" cy="1164811"/>
          </a:xfrm>
          <a:prstGeom prst="rect">
            <a:avLst/>
          </a:prstGeom>
          <a:noFill/>
        </p:spPr>
        <p:txBody>
          <a:bodyPr wrap="none" lIns="117226" tIns="58613" rIns="117226" bIns="58613" rtlCol="0">
            <a:spAutoFit/>
          </a:bodyPr>
          <a:lstStyle/>
          <a:p>
            <a:r>
              <a:rPr lang="en-US" sz="2800" dirty="0">
                <a:solidFill>
                  <a:schemeClr val="tx1">
                    <a:lumMod val="75000"/>
                  </a:schemeClr>
                </a:solidFill>
              </a:rPr>
              <a:t>Layout 3</a:t>
            </a:r>
          </a:p>
          <a:p>
            <a:r>
              <a:rPr lang="en-US" sz="2000" dirty="0">
                <a:solidFill>
                  <a:schemeClr val="tx1">
                    <a:lumMod val="75000"/>
                  </a:schemeClr>
                </a:solidFill>
              </a:rPr>
              <a:t>Mid Entry, Mid Exit</a:t>
            </a:r>
          </a:p>
          <a:p>
            <a:r>
              <a:rPr lang="en-US" sz="2000" dirty="0">
                <a:solidFill>
                  <a:schemeClr val="tx1">
                    <a:lumMod val="75000"/>
                  </a:schemeClr>
                </a:solidFill>
              </a:rPr>
              <a:t>Mixed Seating</a:t>
            </a:r>
          </a:p>
        </p:txBody>
      </p:sp>
      <p:pic>
        <p:nvPicPr>
          <p:cNvPr id="6" name="Picture 2" descr="Drawing of Layout 2. This drawing shows a mid entry of a bus wth a front exit and side seating. Manikins are positioned along the longtiudinal seati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6200000">
            <a:off x="4024232" y="3273670"/>
            <a:ext cx="3909728" cy="2154972"/>
          </a:xfrm>
          <a:prstGeom prst="rect">
            <a:avLst/>
          </a:prstGeom>
          <a:noFill/>
        </p:spPr>
      </p:pic>
      <p:sp>
        <p:nvSpPr>
          <p:cNvPr id="7" name="TextBox 6"/>
          <p:cNvSpPr txBox="1"/>
          <p:nvPr/>
        </p:nvSpPr>
        <p:spPr>
          <a:xfrm>
            <a:off x="4632712" y="1172781"/>
            <a:ext cx="2537243" cy="1164811"/>
          </a:xfrm>
          <a:prstGeom prst="rect">
            <a:avLst/>
          </a:prstGeom>
          <a:noFill/>
        </p:spPr>
        <p:txBody>
          <a:bodyPr wrap="none" lIns="117226" tIns="58613" rIns="117226" bIns="58613" rtlCol="0">
            <a:spAutoFit/>
          </a:bodyPr>
          <a:lstStyle/>
          <a:p>
            <a:r>
              <a:rPr lang="en-US" sz="2800" dirty="0">
                <a:solidFill>
                  <a:schemeClr val="tx1">
                    <a:lumMod val="75000"/>
                  </a:schemeClr>
                </a:solidFill>
              </a:rPr>
              <a:t>Layout 2:</a:t>
            </a:r>
          </a:p>
          <a:p>
            <a:r>
              <a:rPr lang="en-US" sz="2000" dirty="0">
                <a:solidFill>
                  <a:schemeClr val="tx1">
                    <a:lumMod val="75000"/>
                  </a:schemeClr>
                </a:solidFill>
              </a:rPr>
              <a:t>Mid Entry, Front Exit</a:t>
            </a:r>
          </a:p>
          <a:p>
            <a:r>
              <a:rPr lang="en-US" sz="2000" dirty="0">
                <a:solidFill>
                  <a:schemeClr val="tx1">
                    <a:lumMod val="75000"/>
                  </a:schemeClr>
                </a:solidFill>
              </a:rPr>
              <a:t>Side Seating</a:t>
            </a:r>
          </a:p>
        </p:txBody>
      </p:sp>
      <p:pic>
        <p:nvPicPr>
          <p:cNvPr id="8" name="Picture 2" descr="Drawing of Layout 1. It has a front entry with forward-facing seating and manikins in seating to simulate crowdi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rot="16200000">
            <a:off x="107956" y="3319903"/>
            <a:ext cx="3896728" cy="2075508"/>
          </a:xfrm>
          <a:prstGeom prst="rect">
            <a:avLst/>
          </a:prstGeom>
          <a:noFill/>
        </p:spPr>
      </p:pic>
      <p:sp>
        <p:nvSpPr>
          <p:cNvPr id="9" name="TextBox 8"/>
          <p:cNvSpPr txBox="1"/>
          <p:nvPr/>
        </p:nvSpPr>
        <p:spPr>
          <a:xfrm>
            <a:off x="767176" y="1199301"/>
            <a:ext cx="3302414" cy="1164811"/>
          </a:xfrm>
          <a:prstGeom prst="rect">
            <a:avLst/>
          </a:prstGeom>
          <a:noFill/>
        </p:spPr>
        <p:txBody>
          <a:bodyPr wrap="square" lIns="117226" tIns="58613" rIns="117226" bIns="58613" rtlCol="0">
            <a:spAutoFit/>
          </a:bodyPr>
          <a:lstStyle/>
          <a:p>
            <a:r>
              <a:rPr lang="en-US" sz="2800" dirty="0">
                <a:solidFill>
                  <a:schemeClr val="tx1">
                    <a:lumMod val="75000"/>
                  </a:schemeClr>
                </a:solidFill>
              </a:rPr>
              <a:t>Layout 1: </a:t>
            </a:r>
          </a:p>
          <a:p>
            <a:r>
              <a:rPr lang="en-US" sz="2000" dirty="0">
                <a:solidFill>
                  <a:schemeClr val="tx1">
                    <a:lumMod val="75000"/>
                  </a:schemeClr>
                </a:solidFill>
              </a:rPr>
              <a:t>Front Entry/Exit </a:t>
            </a:r>
          </a:p>
          <a:p>
            <a:r>
              <a:rPr lang="en-US" sz="2000" dirty="0">
                <a:solidFill>
                  <a:schemeClr val="tx1">
                    <a:lumMod val="75000"/>
                  </a:schemeClr>
                </a:solidFill>
              </a:rPr>
              <a:t>Forward Seating</a:t>
            </a:r>
          </a:p>
        </p:txBody>
      </p:sp>
    </p:spTree>
    <p:extLst>
      <p:ext uri="{BB962C8B-B14F-4D97-AF65-F5344CB8AC3E}">
        <p14:creationId xmlns:p14="http://schemas.microsoft.com/office/powerpoint/2010/main" val="1180577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000" b="1" dirty="0">
                <a:latin typeface="+mn-lt"/>
              </a:rPr>
              <a:t>Research Design </a:t>
            </a:r>
            <a:r>
              <a:rPr lang="en-US" sz="4000" b="1" dirty="0">
                <a:solidFill>
                  <a:srgbClr val="005BBB"/>
                </a:solidFill>
                <a:latin typeface="+mn-lt"/>
              </a:rPr>
              <a:t>— </a:t>
            </a:r>
            <a:r>
              <a:rPr lang="en-US" sz="4000" b="1" dirty="0">
                <a:latin typeface="+mn-lt"/>
              </a:rPr>
              <a:t>Task Description</a:t>
            </a:r>
          </a:p>
        </p:txBody>
      </p:sp>
      <p:pic>
        <p:nvPicPr>
          <p:cNvPr id="9" name="Picture 2" descr="Drawing reflecting the tasks participants were asked to complete. Each task is numbered 1 through 7. "/>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98450" y="1371601"/>
            <a:ext cx="6599259" cy="2930437"/>
          </a:xfrm>
          <a:prstGeom prst="rect">
            <a:avLst/>
          </a:prstGeom>
          <a:noFill/>
        </p:spPr>
      </p:pic>
      <p:sp>
        <p:nvSpPr>
          <p:cNvPr id="10" name="Content Placeholder 2"/>
          <p:cNvSpPr txBox="1">
            <a:spLocks/>
          </p:cNvSpPr>
          <p:nvPr/>
        </p:nvSpPr>
        <p:spPr>
          <a:xfrm>
            <a:off x="2198450" y="3540037"/>
            <a:ext cx="9073662" cy="2971800"/>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Ramp Ascent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Fare Payment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Moving to the Seat/Wheelchair Securement Space (WSC)</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Entering and Positioning</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Exiting the Seat/WSC</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Moving to the Exit </a:t>
            </a:r>
            <a:r>
              <a:rPr lang="en-US" sz="2400" dirty="0">
                <a:solidFill>
                  <a:schemeClr val="tx1">
                    <a:lumMod val="75000"/>
                  </a:schemeClr>
                </a:solidFill>
              </a:rPr>
              <a:t>D</a:t>
            </a:r>
            <a:r>
              <a:rPr kumimoji="0" lang="en-US" sz="2400" b="0" i="0" u="none" strike="noStrike" kern="1200" cap="none" spc="0" normalizeH="0" baseline="0" noProof="0" dirty="0">
                <a:ln>
                  <a:noFill/>
                </a:ln>
                <a:solidFill>
                  <a:schemeClr val="tx1">
                    <a:lumMod val="75000"/>
                  </a:schemeClr>
                </a:solidFill>
                <a:effectLst/>
                <a:uLnTx/>
                <a:uFillTx/>
                <a:latin typeface="+mn-lt"/>
              </a:rPr>
              <a:t>oor</a:t>
            </a:r>
            <a:endParaRPr kumimoji="0" lang="en-US" sz="2400" b="0" i="0" u="none" strike="noStrike" kern="1200" cap="none" spc="0" normalizeH="0" baseline="0" noProof="0">
              <a:ln>
                <a:noFill/>
              </a:ln>
              <a:solidFill>
                <a:schemeClr val="tx1">
                  <a:lumMod val="75000"/>
                </a:schemeClr>
              </a:solidFill>
              <a:effectLst/>
              <a:uLnTx/>
              <a:uFillTx/>
              <a:latin typeface="+mn-lt"/>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US" sz="2400" b="0" i="0" u="none" strike="noStrike" kern="1200" cap="none" spc="0" normalizeH="0" baseline="0" noProof="0" dirty="0">
                <a:ln>
                  <a:noFill/>
                </a:ln>
                <a:solidFill>
                  <a:schemeClr val="tx1">
                    <a:lumMod val="75000"/>
                  </a:schemeClr>
                </a:solidFill>
                <a:effectLst/>
                <a:uLnTx/>
                <a:uFillTx/>
                <a:latin typeface="+mn-lt"/>
              </a:rPr>
              <a:t>Ramp Descent </a:t>
            </a:r>
          </a:p>
        </p:txBody>
      </p:sp>
    </p:spTree>
    <p:extLst>
      <p:ext uri="{BB962C8B-B14F-4D97-AF65-F5344CB8AC3E}">
        <p14:creationId xmlns:p14="http://schemas.microsoft.com/office/powerpoint/2010/main" val="2393127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latin typeface="+mn-lt"/>
              </a:rPr>
              <a:t>Study Sample (n=90)</a:t>
            </a:r>
          </a:p>
        </p:txBody>
      </p:sp>
      <p:graphicFrame>
        <p:nvGraphicFramePr>
          <p:cNvPr id="6" name="Table 5">
            <a:extLst>
              <a:ext uri="{FF2B5EF4-FFF2-40B4-BE49-F238E27FC236}">
                <a16:creationId xmlns:a16="http://schemas.microsoft.com/office/drawing/2014/main" id="{CE94A12B-234A-5848-956E-CAF2B8EDE573}"/>
              </a:ext>
            </a:extLst>
          </p:cNvPr>
          <p:cNvGraphicFramePr>
            <a:graphicFrameLocks noGrp="1"/>
          </p:cNvGraphicFramePr>
          <p:nvPr>
            <p:extLst>
              <p:ext uri="{D42A27DB-BD31-4B8C-83A1-F6EECF244321}">
                <p14:modId xmlns:p14="http://schemas.microsoft.com/office/powerpoint/2010/main" val="1610529846"/>
              </p:ext>
            </p:extLst>
          </p:nvPr>
        </p:nvGraphicFramePr>
        <p:xfrm>
          <a:off x="1008184" y="2649220"/>
          <a:ext cx="9691972" cy="1950720"/>
        </p:xfrm>
        <a:graphic>
          <a:graphicData uri="http://schemas.openxmlformats.org/drawingml/2006/table">
            <a:tbl>
              <a:tblPr firstRow="1" bandRow="1">
                <a:tableStyleId>{6E25E649-3F16-4E02-A733-19D2CDBF48F0}</a:tableStyleId>
              </a:tblPr>
              <a:tblGrid>
                <a:gridCol w="6142893">
                  <a:extLst>
                    <a:ext uri="{9D8B030D-6E8A-4147-A177-3AD203B41FA5}">
                      <a16:colId xmlns:a16="http://schemas.microsoft.com/office/drawing/2014/main" val="20000"/>
                    </a:ext>
                  </a:extLst>
                </a:gridCol>
                <a:gridCol w="3549079">
                  <a:extLst>
                    <a:ext uri="{9D8B030D-6E8A-4147-A177-3AD203B41FA5}">
                      <a16:colId xmlns:a16="http://schemas.microsoft.com/office/drawing/2014/main" val="20001"/>
                    </a:ext>
                  </a:extLst>
                </a:gridCol>
              </a:tblGrid>
              <a:tr h="370840">
                <a:tc>
                  <a:txBody>
                    <a:bodyPr/>
                    <a:lstStyle/>
                    <a:p>
                      <a:pPr algn="ctr"/>
                      <a:r>
                        <a:rPr lang="en-US" sz="2600" dirty="0"/>
                        <a:t>Participant</a:t>
                      </a:r>
                      <a:r>
                        <a:rPr lang="en-US" sz="2600" baseline="0" dirty="0"/>
                        <a:t> Group</a:t>
                      </a:r>
                      <a:endParaRPr lang="en-US" sz="2600" dirty="0"/>
                    </a:p>
                  </a:txBody>
                  <a:tcPr/>
                </a:tc>
                <a:tc>
                  <a:txBody>
                    <a:bodyPr/>
                    <a:lstStyle/>
                    <a:p>
                      <a:pPr algn="ctr"/>
                      <a:r>
                        <a:rPr lang="en-US" sz="2600" dirty="0"/>
                        <a:t>n</a:t>
                      </a:r>
                    </a:p>
                  </a:txBody>
                  <a:tcPr/>
                </a:tc>
                <a:extLst>
                  <a:ext uri="{0D108BD9-81ED-4DB2-BD59-A6C34878D82A}">
                    <a16:rowId xmlns:a16="http://schemas.microsoft.com/office/drawing/2014/main" val="10000"/>
                  </a:ext>
                </a:extLst>
              </a:tr>
              <a:tr h="370840">
                <a:tc>
                  <a:txBody>
                    <a:bodyPr/>
                    <a:lstStyle/>
                    <a:p>
                      <a:pPr algn="ctr"/>
                      <a:r>
                        <a:rPr lang="en-US" sz="2600" dirty="0"/>
                        <a:t>Wheeled Mobility Device Users</a:t>
                      </a:r>
                    </a:p>
                  </a:txBody>
                  <a:tcPr/>
                </a:tc>
                <a:tc>
                  <a:txBody>
                    <a:bodyPr/>
                    <a:lstStyle/>
                    <a:p>
                      <a:pPr algn="ctr"/>
                      <a:r>
                        <a:rPr lang="en-US" sz="2600" dirty="0"/>
                        <a:t>48</a:t>
                      </a:r>
                    </a:p>
                  </a:txBody>
                  <a:tcPr/>
                </a:tc>
                <a:extLst>
                  <a:ext uri="{0D108BD9-81ED-4DB2-BD59-A6C34878D82A}">
                    <a16:rowId xmlns:a16="http://schemas.microsoft.com/office/drawing/2014/main" val="10001"/>
                  </a:ext>
                </a:extLst>
              </a:tr>
              <a:tr h="424962">
                <a:tc>
                  <a:txBody>
                    <a:bodyPr/>
                    <a:lstStyle/>
                    <a:p>
                      <a:pPr algn="ctr"/>
                      <a:r>
                        <a:rPr lang="en-US" sz="2600" dirty="0"/>
                        <a:t>Blind, Visual Impairment</a:t>
                      </a:r>
                    </a:p>
                  </a:txBody>
                  <a:tcPr/>
                </a:tc>
                <a:tc>
                  <a:txBody>
                    <a:bodyPr/>
                    <a:lstStyle/>
                    <a:p>
                      <a:pPr algn="ctr"/>
                      <a:r>
                        <a:rPr lang="en-US" sz="2600" dirty="0"/>
                        <a:t>18</a:t>
                      </a:r>
                    </a:p>
                  </a:txBody>
                  <a:tcPr/>
                </a:tc>
                <a:extLst>
                  <a:ext uri="{0D108BD9-81ED-4DB2-BD59-A6C34878D82A}">
                    <a16:rowId xmlns:a16="http://schemas.microsoft.com/office/drawing/2014/main" val="10002"/>
                  </a:ext>
                </a:extLst>
              </a:tr>
              <a:tr h="370840">
                <a:tc>
                  <a:txBody>
                    <a:bodyPr/>
                    <a:lstStyle/>
                    <a:p>
                      <a:pPr algn="ctr"/>
                      <a:r>
                        <a:rPr lang="en-US" sz="2600" dirty="0"/>
                        <a:t>Walking Aid Users</a:t>
                      </a:r>
                    </a:p>
                  </a:txBody>
                  <a:tcPr/>
                </a:tc>
                <a:tc>
                  <a:txBody>
                    <a:bodyPr/>
                    <a:lstStyle/>
                    <a:p>
                      <a:pPr algn="ctr"/>
                      <a:r>
                        <a:rPr lang="en-US" sz="2600" dirty="0"/>
                        <a:t>24</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49832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D10F4-BDB5-4CD1-9728-A3C5C20DB139}"/>
              </a:ext>
            </a:extLst>
          </p:cNvPr>
          <p:cNvSpPr>
            <a:spLocks noGrp="1"/>
          </p:cNvSpPr>
          <p:nvPr>
            <p:ph type="title"/>
          </p:nvPr>
        </p:nvSpPr>
        <p:spPr>
          <a:xfrm>
            <a:off x="771440" y="246808"/>
            <a:ext cx="9652000" cy="762000"/>
          </a:xfrm>
        </p:spPr>
        <p:txBody>
          <a:bodyPr>
            <a:normAutofit/>
          </a:bodyPr>
          <a:lstStyle/>
          <a:p>
            <a:r>
              <a:rPr lang="en-US" sz="4000" b="1" dirty="0">
                <a:latin typeface="+mn-lt"/>
              </a:rPr>
              <a:t>Findings — </a:t>
            </a:r>
            <a:r>
              <a:rPr lang="en-US" sz="4000" b="1" dirty="0" err="1">
                <a:latin typeface="+mn-lt"/>
              </a:rPr>
              <a:t>WhMD</a:t>
            </a:r>
            <a:r>
              <a:rPr lang="en-US" sz="4000" b="1" dirty="0">
                <a:latin typeface="+mn-lt"/>
              </a:rPr>
              <a:t> Users (n=48)</a:t>
            </a:r>
          </a:p>
        </p:txBody>
      </p:sp>
      <p:pic>
        <p:nvPicPr>
          <p:cNvPr id="21511" name="Picture 3" descr="Photograph of a man who uses a manual wheelchair, maneuvering down the bus aisle in the bus simulator."/>
          <p:cNvPicPr>
            <a:picLocks noChangeAspect="1" noChangeArrowheads="1"/>
          </p:cNvPicPr>
          <p:nvPr/>
        </p:nvPicPr>
        <p:blipFill>
          <a:blip r:embed="rId3" cstate="print"/>
          <a:srcRect/>
          <a:stretch>
            <a:fillRect/>
          </a:stretch>
        </p:blipFill>
        <p:spPr bwMode="auto">
          <a:xfrm>
            <a:off x="562709" y="1568787"/>
            <a:ext cx="3460208" cy="4552095"/>
          </a:xfrm>
          <a:prstGeom prst="rect">
            <a:avLst/>
          </a:prstGeom>
          <a:noFill/>
          <a:ln w="9525">
            <a:noFill/>
            <a:miter lim="800000"/>
            <a:headEnd/>
            <a:tailEnd/>
          </a:ln>
        </p:spPr>
      </p:pic>
      <p:sp>
        <p:nvSpPr>
          <p:cNvPr id="4" name="Rectangle 3">
            <a:extLst>
              <a:ext uri="{FF2B5EF4-FFF2-40B4-BE49-F238E27FC236}">
                <a16:creationId xmlns:a16="http://schemas.microsoft.com/office/drawing/2014/main" id="{BB6F1AFA-865F-E645-94AD-1B98E5721AC9}"/>
              </a:ext>
            </a:extLst>
          </p:cNvPr>
          <p:cNvSpPr/>
          <p:nvPr/>
        </p:nvSpPr>
        <p:spPr>
          <a:xfrm>
            <a:off x="4642338" y="1568787"/>
            <a:ext cx="7244861" cy="4478149"/>
          </a:xfrm>
          <a:prstGeom prst="rect">
            <a:avLst/>
          </a:prstGeom>
        </p:spPr>
        <p:txBody>
          <a:bodyPr wrap="square">
            <a:spAutoFit/>
          </a:bodyPr>
          <a:lstStyle/>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Narrow turning space near the front of the bus.</a:t>
            </a: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Inadequate turning space with second wheelchair on board.</a:t>
            </a: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Side-facing seats less desirable; increased risk of injuring others.</a:t>
            </a: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Limited reach capability among wheeled mobility users.</a:t>
            </a:r>
          </a:p>
          <a:p>
            <a:pPr marL="233363" indent="-233363">
              <a:buClr>
                <a:srgbClr val="005BBB"/>
              </a:buClr>
              <a:buFont typeface="Wingdings" pitchFamily="2" charset="2"/>
              <a:buChar char="§"/>
            </a:pPr>
            <a:endParaRPr lang="en-US" sz="2400">
              <a:solidFill>
                <a:schemeClr val="tx1">
                  <a:lumMod val="75000"/>
                </a:schemeClr>
              </a:solidFill>
            </a:endParaRPr>
          </a:p>
          <a:p>
            <a:pPr marL="233363" indent="-233363">
              <a:buClr>
                <a:srgbClr val="005BBB"/>
              </a:buClr>
              <a:buFont typeface="Wingdings" pitchFamily="2" charset="2"/>
              <a:buChar char="§"/>
            </a:pPr>
            <a:endParaRPr lang="en-US">
              <a:solidFill>
                <a:schemeClr val="tx1">
                  <a:lumMod val="75000"/>
                </a:schemeClr>
              </a:solidFill>
            </a:endParaRPr>
          </a:p>
        </p:txBody>
      </p:sp>
    </p:spTree>
    <p:extLst>
      <p:ext uri="{BB962C8B-B14F-4D97-AF65-F5344CB8AC3E}">
        <p14:creationId xmlns:p14="http://schemas.microsoft.com/office/powerpoint/2010/main" val="1812196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13381" y="172803"/>
            <a:ext cx="10464800" cy="762000"/>
          </a:xfrm>
        </p:spPr>
        <p:txBody>
          <a:bodyPr>
            <a:noAutofit/>
          </a:bodyPr>
          <a:lstStyle/>
          <a:p>
            <a:r>
              <a:rPr lang="en-US" sz="4000" b="1" dirty="0"/>
              <a:t>Findings</a:t>
            </a:r>
            <a:r>
              <a:rPr lang="en-US" sz="4000" b="1" dirty="0">
                <a:solidFill>
                  <a:srgbClr val="005BBB"/>
                </a:solidFill>
              </a:rPr>
              <a:t> —</a:t>
            </a:r>
            <a:r>
              <a:rPr lang="en-US" sz="4000" b="1" dirty="0"/>
              <a:t> </a:t>
            </a:r>
            <a:r>
              <a:rPr lang="en-US" sz="3600" b="1" dirty="0"/>
              <a:t>BVI (n=18) and WA Users (n=24)</a:t>
            </a:r>
            <a:endParaRPr lang="en-US" sz="4000" b="1" dirty="0"/>
          </a:p>
        </p:txBody>
      </p:sp>
      <p:pic>
        <p:nvPicPr>
          <p:cNvPr id="24584" name="Picture 3" descr="Photograph of a woman, who uses a white cane, attempting to use the fare payment machine in the bus simulator."/>
          <p:cNvPicPr>
            <a:picLocks noChangeAspect="1" noChangeArrowheads="1"/>
          </p:cNvPicPr>
          <p:nvPr/>
        </p:nvPicPr>
        <p:blipFill>
          <a:blip r:embed="rId3" cstate="print"/>
          <a:srcRect/>
          <a:stretch>
            <a:fillRect/>
          </a:stretch>
        </p:blipFill>
        <p:spPr bwMode="auto">
          <a:xfrm>
            <a:off x="508000" y="1431445"/>
            <a:ext cx="3548185" cy="4667836"/>
          </a:xfrm>
          <a:prstGeom prst="rect">
            <a:avLst/>
          </a:prstGeom>
          <a:noFill/>
          <a:ln w="9525">
            <a:noFill/>
            <a:miter lim="800000"/>
            <a:headEnd/>
            <a:tailEnd/>
          </a:ln>
        </p:spPr>
      </p:pic>
      <p:sp>
        <p:nvSpPr>
          <p:cNvPr id="24587" name="TextBox 12"/>
          <p:cNvSpPr txBox="1">
            <a:spLocks noChangeArrowheads="1"/>
          </p:cNvSpPr>
          <p:nvPr/>
        </p:nvSpPr>
        <p:spPr bwMode="auto">
          <a:xfrm>
            <a:off x="4626707" y="1411224"/>
            <a:ext cx="6775939" cy="3739485"/>
          </a:xfrm>
          <a:prstGeom prst="rect">
            <a:avLst/>
          </a:prstGeom>
          <a:noFill/>
          <a:ln w="9525">
            <a:noFill/>
            <a:miter lim="800000"/>
            <a:headEnd/>
            <a:tailEnd/>
          </a:ln>
        </p:spPr>
        <p:txBody>
          <a:bodyPr wrap="square">
            <a:spAutoFit/>
          </a:bodyPr>
          <a:lstStyle/>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Side-facing seats preferred.</a:t>
            </a: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Challenges locating features in the environment, e.g., fare payment, vacant seat.</a:t>
            </a:r>
            <a:endParaRPr lang="en-US" sz="2600" dirty="0">
              <a:solidFill>
                <a:schemeClr val="tx1">
                  <a:lumMod val="75000"/>
                </a:schemeClr>
              </a:solidFill>
              <a:latin typeface="+mn-lt"/>
            </a:endParaRP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latin typeface="+mn-lt"/>
              </a:rPr>
              <a:t>Risk of collisions, trip hazards.</a:t>
            </a:r>
          </a:p>
          <a:p>
            <a:pPr marL="233363" indent="-233363">
              <a:spcBef>
                <a:spcPts val="600"/>
              </a:spcBef>
              <a:spcAft>
                <a:spcPts val="600"/>
              </a:spcAft>
              <a:buClr>
                <a:srgbClr val="005BBB"/>
              </a:buClr>
              <a:buFont typeface="Wingdings" pitchFamily="2" charset="2"/>
              <a:buChar char="§"/>
            </a:pPr>
            <a:r>
              <a:rPr lang="en-US" sz="2600" dirty="0">
                <a:solidFill>
                  <a:schemeClr val="tx1">
                    <a:lumMod val="75000"/>
                  </a:schemeClr>
                </a:solidFill>
              </a:rPr>
              <a:t>Use of assistive supports during sitting and rising.</a:t>
            </a:r>
          </a:p>
          <a:p>
            <a:pPr marL="233363" indent="-233363">
              <a:buClr>
                <a:srgbClr val="005BBB"/>
              </a:buClr>
              <a:buFont typeface="Wingdings" pitchFamily="2" charset="2"/>
              <a:buChar char="§"/>
            </a:pPr>
            <a:endParaRPr lang="en-US" sz="2000">
              <a:solidFill>
                <a:schemeClr val="tx1">
                  <a:lumMod val="75000"/>
                </a:schemeClr>
              </a:solidFill>
              <a:latin typeface="+mn-lt"/>
            </a:endParaRPr>
          </a:p>
        </p:txBody>
      </p:sp>
    </p:spTree>
    <p:extLst>
      <p:ext uri="{BB962C8B-B14F-4D97-AF65-F5344CB8AC3E}">
        <p14:creationId xmlns:p14="http://schemas.microsoft.com/office/powerpoint/2010/main" val="4202260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1887200" cy="994410"/>
          </a:xfrm>
        </p:spPr>
        <p:txBody>
          <a:bodyPr>
            <a:normAutofit/>
          </a:bodyPr>
          <a:lstStyle/>
          <a:p>
            <a:pPr marL="351678"/>
            <a:r>
              <a:rPr lang="en-US" sz="4000" dirty="0">
                <a:solidFill>
                  <a:srgbClr val="005BBB"/>
                </a:solidFill>
                <a:latin typeface="+mn-lt"/>
              </a:rPr>
              <a:t>Summary</a:t>
            </a:r>
          </a:p>
        </p:txBody>
      </p:sp>
      <p:pic>
        <p:nvPicPr>
          <p:cNvPr id="8" name="Picture 7" descr="Photograph of a participant, who uses a walking aid, rising up from longitudinal seating in the bus simulato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6321" y="1327238"/>
            <a:ext cx="3753893" cy="4809140"/>
          </a:xfrm>
          <a:prstGeom prst="rect">
            <a:avLst/>
          </a:prstGeom>
        </p:spPr>
      </p:pic>
      <p:sp>
        <p:nvSpPr>
          <p:cNvPr id="3" name="Content Placeholder 2"/>
          <p:cNvSpPr>
            <a:spLocks noGrp="1"/>
          </p:cNvSpPr>
          <p:nvPr>
            <p:ph idx="13"/>
          </p:nvPr>
        </p:nvSpPr>
        <p:spPr>
          <a:xfrm>
            <a:off x="4840417" y="1327237"/>
            <a:ext cx="6875721" cy="4908051"/>
          </a:xfrm>
        </p:spPr>
        <p:txBody>
          <a:bodyPr>
            <a:noAutofit/>
          </a:bodyPr>
          <a:lstStyle/>
          <a:p>
            <a:pPr>
              <a:lnSpc>
                <a:spcPct val="100000"/>
              </a:lnSpc>
              <a:spcBef>
                <a:spcPts val="600"/>
              </a:spcBef>
              <a:spcAft>
                <a:spcPts val="600"/>
              </a:spcAft>
              <a:buFont typeface="Wingdings" panose="05000000000000000000" pitchFamily="2" charset="2"/>
              <a:buChar char="§"/>
            </a:pPr>
            <a:r>
              <a:rPr lang="en-US" sz="2600" dirty="0">
                <a:solidFill>
                  <a:schemeClr val="tx1">
                    <a:lumMod val="75000"/>
                  </a:schemeClr>
                </a:solidFill>
                <a:latin typeface="Arial" panose="020B0604020202020204" pitchFamily="34" charset="0"/>
                <a:cs typeface="Arial" panose="020B0604020202020204" pitchFamily="34" charset="0"/>
              </a:rPr>
              <a:t>Environment design impacted performance.</a:t>
            </a:r>
          </a:p>
          <a:p>
            <a:pPr>
              <a:lnSpc>
                <a:spcPct val="100000"/>
              </a:lnSpc>
              <a:spcBef>
                <a:spcPts val="600"/>
              </a:spcBef>
              <a:spcAft>
                <a:spcPts val="600"/>
              </a:spcAft>
              <a:buFont typeface="Wingdings" panose="05000000000000000000" pitchFamily="2" charset="2"/>
              <a:buChar char="§"/>
            </a:pPr>
            <a:r>
              <a:rPr lang="en-US" sz="2600" dirty="0">
                <a:solidFill>
                  <a:schemeClr val="tx1">
                    <a:lumMod val="75000"/>
                  </a:schemeClr>
                </a:solidFill>
                <a:latin typeface="Arial" panose="020B0604020202020204" pitchFamily="34" charset="0"/>
                <a:cs typeface="Arial" panose="020B0604020202020204" pitchFamily="34" charset="0"/>
              </a:rPr>
              <a:t>Space requirements for walking aid users.</a:t>
            </a:r>
          </a:p>
          <a:p>
            <a:pPr marL="233363" indent="-233363">
              <a:lnSpc>
                <a:spcPct val="100000"/>
              </a:lnSpc>
              <a:spcBef>
                <a:spcPts val="600"/>
              </a:spcBef>
              <a:spcAft>
                <a:spcPts val="600"/>
              </a:spcAft>
              <a:buFont typeface="Wingdings" panose="05000000000000000000" pitchFamily="2" charset="2"/>
              <a:buChar char="§"/>
            </a:pPr>
            <a:r>
              <a:rPr lang="en-US" sz="2600" dirty="0">
                <a:solidFill>
                  <a:schemeClr val="tx1">
                    <a:lumMod val="75000"/>
                  </a:schemeClr>
                </a:solidFill>
                <a:latin typeface="Arial" panose="020B0604020202020204" pitchFamily="34" charset="0"/>
                <a:cs typeface="Arial" panose="020B0604020202020204" pitchFamily="34" charset="0"/>
              </a:rPr>
              <a:t>Increasing minimum clearances by small amount will increase the percentage of people accommodated, particularly wheeled mobility users.  </a:t>
            </a:r>
          </a:p>
          <a:p>
            <a:pPr marL="233363" indent="-233363">
              <a:lnSpc>
                <a:spcPct val="100000"/>
              </a:lnSpc>
              <a:spcBef>
                <a:spcPts val="600"/>
              </a:spcBef>
              <a:spcAft>
                <a:spcPts val="600"/>
              </a:spcAft>
              <a:buFont typeface="Wingdings" panose="05000000000000000000" pitchFamily="2" charset="2"/>
              <a:buChar char="§"/>
            </a:pPr>
            <a:r>
              <a:rPr lang="en-US" sz="2600" dirty="0">
                <a:solidFill>
                  <a:schemeClr val="tx1">
                    <a:lumMod val="75000"/>
                  </a:schemeClr>
                </a:solidFill>
                <a:latin typeface="Arial" panose="020B0604020202020204" pitchFamily="34" charset="0"/>
                <a:cs typeface="Arial" panose="020B0604020202020204" pitchFamily="34" charset="0"/>
              </a:rPr>
              <a:t>There will not be “one best solution” to accessibility.</a:t>
            </a:r>
          </a:p>
          <a:p>
            <a:pPr>
              <a:lnSpc>
                <a:spcPct val="100000"/>
              </a:lnSpc>
              <a:spcBef>
                <a:spcPts val="600"/>
              </a:spcBef>
              <a:spcAft>
                <a:spcPts val="600"/>
              </a:spcAft>
              <a:buFont typeface="Wingdings" panose="05000000000000000000" pitchFamily="2" charset="2"/>
              <a:buChar char="§"/>
            </a:pPr>
            <a:r>
              <a:rPr lang="en-US" sz="2600" dirty="0">
                <a:solidFill>
                  <a:schemeClr val="tx1">
                    <a:lumMod val="75000"/>
                  </a:schemeClr>
                </a:solidFill>
                <a:latin typeface="Arial" panose="020B0604020202020204" pitchFamily="34" charset="0"/>
                <a:cs typeface="Arial" panose="020B0604020202020204" pitchFamily="34" charset="0"/>
              </a:rPr>
              <a:t>Everything is interrelated, e.g. fare location and maneuvering, entry location, and stop design.</a:t>
            </a:r>
          </a:p>
        </p:txBody>
      </p:sp>
    </p:spTree>
    <p:extLst>
      <p:ext uri="{BB962C8B-B14F-4D97-AF65-F5344CB8AC3E}">
        <p14:creationId xmlns:p14="http://schemas.microsoft.com/office/powerpoint/2010/main" val="1364799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691" y="2235200"/>
            <a:ext cx="6638544" cy="2387600"/>
          </a:xfrm>
        </p:spPr>
        <p:txBody>
          <a:bodyPr/>
          <a:lstStyle/>
          <a:p>
            <a:r>
              <a:rPr lang="en-US" sz="4000" dirty="0"/>
              <a:t>Securement (Lab)</a:t>
            </a:r>
            <a:endParaRPr lang="en-US" sz="3200" b="0" dirty="0"/>
          </a:p>
        </p:txBody>
      </p:sp>
    </p:spTree>
    <p:extLst>
      <p:ext uri="{BB962C8B-B14F-4D97-AF65-F5344CB8AC3E}">
        <p14:creationId xmlns:p14="http://schemas.microsoft.com/office/powerpoint/2010/main" val="147387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E9CAF226-0A78-A044-92F9-B521F2F5AE86}"/>
              </a:ext>
            </a:extLst>
          </p:cNvPr>
          <p:cNvSpPr>
            <a:spLocks noGrp="1"/>
          </p:cNvSpPr>
          <p:nvPr>
            <p:ph type="title"/>
          </p:nvPr>
        </p:nvSpPr>
        <p:spPr>
          <a:xfrm>
            <a:off x="184556" y="75434"/>
            <a:ext cx="10515600" cy="868430"/>
          </a:xfrm>
        </p:spPr>
        <p:txBody>
          <a:bodyPr>
            <a:normAutofit/>
          </a:bodyPr>
          <a:lstStyle/>
          <a:p>
            <a:r>
              <a:rPr lang="en-US" sz="4000" b="1" dirty="0">
                <a:latin typeface="+mn-lt"/>
              </a:rPr>
              <a:t>Research Design </a:t>
            </a:r>
            <a:r>
              <a:rPr lang="en-US" sz="4000" b="1" dirty="0">
                <a:solidFill>
                  <a:srgbClr val="005BBB"/>
                </a:solidFill>
              </a:rPr>
              <a:t>— </a:t>
            </a:r>
            <a:r>
              <a:rPr lang="en-US" sz="4000" b="1" dirty="0">
                <a:latin typeface="+mn-lt"/>
              </a:rPr>
              <a:t>Securement (n=36)</a:t>
            </a:r>
          </a:p>
        </p:txBody>
      </p:sp>
      <p:graphicFrame>
        <p:nvGraphicFramePr>
          <p:cNvPr id="11" name="Table 10">
            <a:extLst>
              <a:ext uri="{FF2B5EF4-FFF2-40B4-BE49-F238E27FC236}">
                <a16:creationId xmlns:a16="http://schemas.microsoft.com/office/drawing/2014/main" id="{B0B94555-4682-304B-AF1E-6B127B588BFD}"/>
              </a:ext>
            </a:extLst>
          </p:cNvPr>
          <p:cNvGraphicFramePr>
            <a:graphicFrameLocks noGrp="1"/>
          </p:cNvGraphicFramePr>
          <p:nvPr>
            <p:extLst>
              <p:ext uri="{D42A27DB-BD31-4B8C-83A1-F6EECF244321}">
                <p14:modId xmlns:p14="http://schemas.microsoft.com/office/powerpoint/2010/main" val="4252990171"/>
              </p:ext>
            </p:extLst>
          </p:nvPr>
        </p:nvGraphicFramePr>
        <p:xfrm>
          <a:off x="996342" y="1451914"/>
          <a:ext cx="10117172" cy="1828800"/>
        </p:xfrm>
        <a:graphic>
          <a:graphicData uri="http://schemas.openxmlformats.org/drawingml/2006/table">
            <a:tbl>
              <a:tblPr firstRow="1" bandRow="1">
                <a:tableStyleId>{6E25E649-3F16-4E02-A733-19D2CDBF48F0}</a:tableStyleId>
              </a:tblPr>
              <a:tblGrid>
                <a:gridCol w="5058586">
                  <a:extLst>
                    <a:ext uri="{9D8B030D-6E8A-4147-A177-3AD203B41FA5}">
                      <a16:colId xmlns:a16="http://schemas.microsoft.com/office/drawing/2014/main" val="20000"/>
                    </a:ext>
                  </a:extLst>
                </a:gridCol>
                <a:gridCol w="5058586">
                  <a:extLst>
                    <a:ext uri="{9D8B030D-6E8A-4147-A177-3AD203B41FA5}">
                      <a16:colId xmlns:a16="http://schemas.microsoft.com/office/drawing/2014/main" val="20001"/>
                    </a:ext>
                  </a:extLst>
                </a:gridCol>
              </a:tblGrid>
              <a:tr h="330064">
                <a:tc>
                  <a:txBody>
                    <a:bodyPr/>
                    <a:lstStyle/>
                    <a:p>
                      <a:pPr algn="ctr"/>
                      <a:r>
                        <a:rPr lang="en-US" sz="2400" dirty="0"/>
                        <a:t>Participant</a:t>
                      </a:r>
                      <a:r>
                        <a:rPr lang="en-US" sz="2400" baseline="0" dirty="0"/>
                        <a:t> Group</a:t>
                      </a:r>
                      <a:endParaRPr lang="en-US" sz="2400" dirty="0"/>
                    </a:p>
                  </a:txBody>
                  <a:tcPr/>
                </a:tc>
                <a:tc>
                  <a:txBody>
                    <a:bodyPr/>
                    <a:lstStyle/>
                    <a:p>
                      <a:pPr algn="ctr"/>
                      <a:r>
                        <a:rPr lang="en-US" sz="2400" dirty="0"/>
                        <a:t>n</a:t>
                      </a:r>
                    </a:p>
                  </a:txBody>
                  <a:tcPr/>
                </a:tc>
                <a:extLst>
                  <a:ext uri="{0D108BD9-81ED-4DB2-BD59-A6C34878D82A}">
                    <a16:rowId xmlns:a16="http://schemas.microsoft.com/office/drawing/2014/main" val="10000"/>
                  </a:ext>
                </a:extLst>
              </a:tr>
              <a:tr h="374073">
                <a:tc>
                  <a:txBody>
                    <a:bodyPr/>
                    <a:lstStyle/>
                    <a:p>
                      <a:pPr algn="ctr"/>
                      <a:r>
                        <a:rPr lang="en-US" sz="2400" dirty="0"/>
                        <a:t>Manual Wheelchair</a:t>
                      </a:r>
                    </a:p>
                  </a:txBody>
                  <a:tcPr/>
                </a:tc>
                <a:tc>
                  <a:txBody>
                    <a:bodyPr/>
                    <a:lstStyle/>
                    <a:p>
                      <a:pPr algn="ctr"/>
                      <a:r>
                        <a:rPr lang="en-US" sz="2000" dirty="0"/>
                        <a:t>15</a:t>
                      </a:r>
                    </a:p>
                  </a:txBody>
                  <a:tcPr/>
                </a:tc>
                <a:extLst>
                  <a:ext uri="{0D108BD9-81ED-4DB2-BD59-A6C34878D82A}">
                    <a16:rowId xmlns:a16="http://schemas.microsoft.com/office/drawing/2014/main" val="10001"/>
                  </a:ext>
                </a:extLst>
              </a:tr>
              <a:tr h="374073">
                <a:tc>
                  <a:txBody>
                    <a:bodyPr/>
                    <a:lstStyle/>
                    <a:p>
                      <a:pPr algn="ctr"/>
                      <a:r>
                        <a:rPr lang="en-US" sz="2400" dirty="0"/>
                        <a:t>Power</a:t>
                      </a:r>
                      <a:r>
                        <a:rPr lang="en-US" sz="2400" baseline="0" dirty="0"/>
                        <a:t> Wheelchair</a:t>
                      </a:r>
                      <a:endParaRPr lang="en-US" sz="2400" dirty="0"/>
                    </a:p>
                  </a:txBody>
                  <a:tcPr/>
                </a:tc>
                <a:tc>
                  <a:txBody>
                    <a:bodyPr/>
                    <a:lstStyle/>
                    <a:p>
                      <a:pPr algn="ctr"/>
                      <a:r>
                        <a:rPr lang="en-US" sz="2000" dirty="0"/>
                        <a:t>15</a:t>
                      </a:r>
                    </a:p>
                  </a:txBody>
                  <a:tcPr/>
                </a:tc>
                <a:extLst>
                  <a:ext uri="{0D108BD9-81ED-4DB2-BD59-A6C34878D82A}">
                    <a16:rowId xmlns:a16="http://schemas.microsoft.com/office/drawing/2014/main" val="10002"/>
                  </a:ext>
                </a:extLst>
              </a:tr>
              <a:tr h="374073">
                <a:tc>
                  <a:txBody>
                    <a:bodyPr/>
                    <a:lstStyle/>
                    <a:p>
                      <a:pPr algn="ctr"/>
                      <a:r>
                        <a:rPr lang="en-US" sz="2400" dirty="0"/>
                        <a:t>Scooter</a:t>
                      </a:r>
                    </a:p>
                  </a:txBody>
                  <a:tcPr/>
                </a:tc>
                <a:tc>
                  <a:txBody>
                    <a:bodyPr/>
                    <a:lstStyle/>
                    <a:p>
                      <a:pPr algn="ctr"/>
                      <a:r>
                        <a:rPr lang="en-US" sz="2000" dirty="0"/>
                        <a:t>6</a:t>
                      </a:r>
                    </a:p>
                  </a:txBody>
                  <a:tcPr/>
                </a:tc>
                <a:extLst>
                  <a:ext uri="{0D108BD9-81ED-4DB2-BD59-A6C34878D82A}">
                    <a16:rowId xmlns:a16="http://schemas.microsoft.com/office/drawing/2014/main" val="10003"/>
                  </a:ext>
                </a:extLst>
              </a:tr>
            </a:tbl>
          </a:graphicData>
        </a:graphic>
      </p:graphicFrame>
      <p:pic>
        <p:nvPicPr>
          <p:cNvPr id="8" name="Content Placeholder 7" descr="Photograph a 4-Point tie-down securement system installed on the bus simulator. Four red arrows indicate the attachement points."/>
          <p:cNvPicPr>
            <a:picLocks noGrp="1"/>
          </p:cNvPicPr>
          <p:nvPr>
            <p:ph idx="1"/>
          </p:nvPr>
        </p:nvPicPr>
        <p:blipFill rotWithShape="1">
          <a:blip r:embed="rId3" cstate="email">
            <a:extLst>
              <a:ext uri="{28A0092B-C50C-407E-A947-70E740481C1C}">
                <a14:useLocalDpi xmlns:a14="http://schemas.microsoft.com/office/drawing/2010/main"/>
              </a:ext>
            </a:extLst>
          </a:blip>
          <a:srcRect l="-393"/>
          <a:stretch/>
        </p:blipFill>
        <p:spPr>
          <a:xfrm>
            <a:off x="996342" y="3492826"/>
            <a:ext cx="3103123" cy="2434650"/>
          </a:xfrm>
          <a:prstGeom prst="rect">
            <a:avLst/>
          </a:prstGeom>
        </p:spPr>
      </p:pic>
      <p:sp>
        <p:nvSpPr>
          <p:cNvPr id="4" name="TextBox 3"/>
          <p:cNvSpPr txBox="1"/>
          <p:nvPr/>
        </p:nvSpPr>
        <p:spPr>
          <a:xfrm>
            <a:off x="2028481" y="6034878"/>
            <a:ext cx="997389" cy="400110"/>
          </a:xfrm>
          <a:prstGeom prst="rect">
            <a:avLst/>
          </a:prstGeom>
          <a:noFill/>
        </p:spPr>
        <p:txBody>
          <a:bodyPr wrap="none" rtlCol="0">
            <a:spAutoFit/>
          </a:bodyPr>
          <a:lstStyle/>
          <a:p>
            <a:pPr algn="ctr"/>
            <a:r>
              <a:rPr lang="en-US" sz="2000" dirty="0">
                <a:latin typeface="Arial"/>
                <a:cs typeface="Arial"/>
              </a:rPr>
              <a:t>4-Point</a:t>
            </a:r>
          </a:p>
        </p:txBody>
      </p:sp>
      <p:pic>
        <p:nvPicPr>
          <p:cNvPr id="9" name="Picture 8" descr="Photograph a 3P-FF securement system installed on the bus simulator. Two red arrows indicate the attachement points and a red horizontal line indicates the third retraction point."/>
          <p:cNvPicPr>
            <a:picLocks/>
          </p:cNvPicPr>
          <p:nvPr/>
        </p:nvPicPr>
        <p:blipFill>
          <a:blip r:embed="rId4" cstate="email">
            <a:extLst>
              <a:ext uri="{28A0092B-C50C-407E-A947-70E740481C1C}">
                <a14:useLocalDpi xmlns:a14="http://schemas.microsoft.com/office/drawing/2010/main"/>
              </a:ext>
            </a:extLst>
          </a:blip>
          <a:stretch>
            <a:fillRect/>
          </a:stretch>
        </p:blipFill>
        <p:spPr>
          <a:xfrm>
            <a:off x="4345129" y="3492826"/>
            <a:ext cx="3124524" cy="2434650"/>
          </a:xfrm>
          <a:prstGeom prst="rect">
            <a:avLst/>
          </a:prstGeom>
        </p:spPr>
      </p:pic>
      <p:sp>
        <p:nvSpPr>
          <p:cNvPr id="12" name="TextBox 11"/>
          <p:cNvSpPr txBox="1"/>
          <p:nvPr/>
        </p:nvSpPr>
        <p:spPr>
          <a:xfrm>
            <a:off x="4345130" y="6035615"/>
            <a:ext cx="3124523" cy="707886"/>
          </a:xfrm>
          <a:prstGeom prst="rect">
            <a:avLst/>
          </a:prstGeom>
          <a:noFill/>
        </p:spPr>
        <p:txBody>
          <a:bodyPr wrap="square" rtlCol="0">
            <a:spAutoFit/>
          </a:bodyPr>
          <a:lstStyle/>
          <a:p>
            <a:pPr algn="ctr"/>
            <a:r>
              <a:rPr lang="en-US" sz="2000" dirty="0">
                <a:latin typeface="Arial"/>
                <a:cs typeface="Arial"/>
              </a:rPr>
              <a:t>3-Point Forward-Facing </a:t>
            </a:r>
          </a:p>
          <a:p>
            <a:pPr algn="ctr"/>
            <a:r>
              <a:rPr lang="en-US" sz="2000" dirty="0">
                <a:latin typeface="Arial"/>
                <a:cs typeface="Arial"/>
              </a:rPr>
              <a:t>(3P-FF)</a:t>
            </a:r>
          </a:p>
        </p:txBody>
      </p:sp>
      <p:pic>
        <p:nvPicPr>
          <p:cNvPr id="10" name="Picture 9" descr="Photograph a SA-RF securement system installed on the bus simulator. Red arrows indicate the two automated securement arms; 1 horizontal arm is parallel to the bus wall panel and the other is a rotating, telescoping arm parallel to the aisle."/>
          <p:cNvPicPr>
            <a:picLocks/>
          </p:cNvPicPr>
          <p:nvPr/>
        </p:nvPicPr>
        <p:blipFill>
          <a:blip r:embed="rId5" cstate="email">
            <a:extLst>
              <a:ext uri="{28A0092B-C50C-407E-A947-70E740481C1C}">
                <a14:useLocalDpi xmlns:a14="http://schemas.microsoft.com/office/drawing/2010/main"/>
              </a:ext>
            </a:extLst>
          </a:blip>
          <a:stretch>
            <a:fillRect/>
          </a:stretch>
        </p:blipFill>
        <p:spPr>
          <a:xfrm>
            <a:off x="7715318" y="3492826"/>
            <a:ext cx="3398196" cy="2444378"/>
          </a:xfrm>
          <a:prstGeom prst="rect">
            <a:avLst/>
          </a:prstGeom>
        </p:spPr>
      </p:pic>
      <p:sp>
        <p:nvSpPr>
          <p:cNvPr id="13" name="TextBox 12"/>
          <p:cNvSpPr txBox="1"/>
          <p:nvPr/>
        </p:nvSpPr>
        <p:spPr>
          <a:xfrm>
            <a:off x="7715318" y="6034878"/>
            <a:ext cx="3678736" cy="707886"/>
          </a:xfrm>
          <a:prstGeom prst="rect">
            <a:avLst/>
          </a:prstGeom>
          <a:noFill/>
        </p:spPr>
        <p:txBody>
          <a:bodyPr wrap="square" rtlCol="0">
            <a:spAutoFit/>
          </a:bodyPr>
          <a:lstStyle/>
          <a:p>
            <a:pPr algn="ctr"/>
            <a:r>
              <a:rPr lang="en-US" sz="2000" dirty="0">
                <a:latin typeface="Arial"/>
                <a:cs typeface="Arial"/>
              </a:rPr>
              <a:t>Semi-Automated Rear-Facing</a:t>
            </a:r>
          </a:p>
          <a:p>
            <a:pPr algn="ctr"/>
            <a:r>
              <a:rPr lang="en-US" sz="2000" dirty="0">
                <a:latin typeface="Arial"/>
                <a:cs typeface="Arial"/>
              </a:rPr>
              <a:t>(SA-RF)</a:t>
            </a:r>
          </a:p>
        </p:txBody>
      </p:sp>
    </p:spTree>
    <p:extLst>
      <p:ext uri="{BB962C8B-B14F-4D97-AF65-F5344CB8AC3E}">
        <p14:creationId xmlns:p14="http://schemas.microsoft.com/office/powerpoint/2010/main" val="4200566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mn-lt"/>
              </a:rPr>
              <a:t>Findings </a:t>
            </a:r>
            <a:r>
              <a:rPr lang="en-US" sz="4000" b="1" dirty="0">
                <a:solidFill>
                  <a:srgbClr val="005BBB"/>
                </a:solidFill>
              </a:rPr>
              <a:t>— </a:t>
            </a:r>
            <a:r>
              <a:rPr lang="en-US" sz="4000" b="1" dirty="0">
                <a:latin typeface="+mn-lt"/>
              </a:rPr>
              <a:t>Time, All Participants</a:t>
            </a:r>
          </a:p>
        </p:txBody>
      </p:sp>
      <p:pic>
        <p:nvPicPr>
          <p:cNvPr id="3" name="Picture 2" descr="Two line graphs indicating the securement time and total time by both securement type and wheeled mobility device group. For both conditions, the Quantum takes the least amount of time across all user group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5296" y="1104830"/>
            <a:ext cx="10144221" cy="5469503"/>
          </a:xfrm>
          <a:prstGeom prst="rect">
            <a:avLst/>
          </a:prstGeom>
        </p:spPr>
      </p:pic>
      <p:sp>
        <p:nvSpPr>
          <p:cNvPr id="5" name="Rectangle 4">
            <a:extLst>
              <a:ext uri="{C183D7F6-B498-43B3-948B-1728B52AA6E4}">
                <adec:decorative xmlns:adec="http://schemas.microsoft.com/office/drawing/2017/decorative" val="1"/>
              </a:ext>
            </a:extLst>
          </p:cNvPr>
          <p:cNvSpPr/>
          <p:nvPr/>
        </p:nvSpPr>
        <p:spPr>
          <a:xfrm>
            <a:off x="1842347" y="1136570"/>
            <a:ext cx="1991360" cy="336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C183D7F6-B498-43B3-948B-1728B52AA6E4}">
                <adec:decorative xmlns:adec="http://schemas.microsoft.com/office/drawing/2017/decorative" val="1"/>
              </a:ext>
            </a:extLst>
          </p:cNvPr>
          <p:cNvSpPr/>
          <p:nvPr/>
        </p:nvSpPr>
        <p:spPr>
          <a:xfrm>
            <a:off x="7030173" y="1147990"/>
            <a:ext cx="1991360" cy="336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187832" y="1146225"/>
            <a:ext cx="3706762"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Securement Only</a:t>
            </a:r>
          </a:p>
        </p:txBody>
      </p:sp>
      <p:sp>
        <p:nvSpPr>
          <p:cNvPr id="7" name="TextBox 6"/>
          <p:cNvSpPr txBox="1"/>
          <p:nvPr/>
        </p:nvSpPr>
        <p:spPr>
          <a:xfrm>
            <a:off x="6465776" y="1147990"/>
            <a:ext cx="3726427"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Total Time</a:t>
            </a:r>
          </a:p>
        </p:txBody>
      </p:sp>
    </p:spTree>
    <p:extLst>
      <p:ext uri="{BB962C8B-B14F-4D97-AF65-F5344CB8AC3E}">
        <p14:creationId xmlns:p14="http://schemas.microsoft.com/office/powerpoint/2010/main" val="2821594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82" y="0"/>
            <a:ext cx="11205117" cy="994411"/>
          </a:xfrm>
        </p:spPr>
        <p:txBody>
          <a:bodyPr>
            <a:normAutofit/>
          </a:bodyPr>
          <a:lstStyle/>
          <a:p>
            <a:r>
              <a:rPr lang="en-US" sz="4000" b="1" dirty="0">
                <a:latin typeface="+mn-lt"/>
              </a:rPr>
              <a:t>Preferences</a:t>
            </a:r>
          </a:p>
        </p:txBody>
      </p:sp>
      <p:sp>
        <p:nvSpPr>
          <p:cNvPr id="8" name="Rectangle 7"/>
          <p:cNvSpPr/>
          <p:nvPr/>
        </p:nvSpPr>
        <p:spPr>
          <a:xfrm>
            <a:off x="1830783" y="4483097"/>
            <a:ext cx="9675416" cy="707886"/>
          </a:xfrm>
          <a:prstGeom prst="rect">
            <a:avLst/>
          </a:prstGeom>
        </p:spPr>
        <p:txBody>
          <a:bodyPr wrap="square">
            <a:spAutoFit/>
          </a:bodyPr>
          <a:lstStyle/>
          <a:p>
            <a:r>
              <a:rPr lang="en-US" sz="2000" dirty="0">
                <a:latin typeface="Arial"/>
                <a:cs typeface="Arial"/>
              </a:rPr>
              <a:t>*Note: One PWC did not specify a preference for a single securement system.</a:t>
            </a:r>
          </a:p>
          <a:p>
            <a:r>
              <a:rPr lang="en-US" sz="2000">
                <a:latin typeface="Arial"/>
                <a:cs typeface="Arial"/>
              </a:rPr>
              <a:t> </a:t>
            </a:r>
          </a:p>
        </p:txBody>
      </p:sp>
      <p:graphicFrame>
        <p:nvGraphicFramePr>
          <p:cNvPr id="3" name="Table 2"/>
          <p:cNvGraphicFramePr>
            <a:graphicFrameLocks noGrp="1"/>
          </p:cNvGraphicFramePr>
          <p:nvPr>
            <p:extLst>
              <p:ext uri="{D42A27DB-BD31-4B8C-83A1-F6EECF244321}">
                <p14:modId xmlns:p14="http://schemas.microsoft.com/office/powerpoint/2010/main" val="4137206483"/>
              </p:ext>
            </p:extLst>
          </p:nvPr>
        </p:nvGraphicFramePr>
        <p:xfrm>
          <a:off x="1839640" y="2070103"/>
          <a:ext cx="8128000" cy="2371301"/>
        </p:xfrm>
        <a:graphic>
          <a:graphicData uri="http://schemas.openxmlformats.org/drawingml/2006/table">
            <a:tbl>
              <a:tblPr firstRow="1" bandRow="1">
                <a:tableStyleId>{6E25E649-3F16-4E02-A733-19D2CDBF48F0}</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542501">
                <a:tc rowSpan="2">
                  <a:txBody>
                    <a:bodyPr/>
                    <a:lstStyle/>
                    <a:p>
                      <a:pPr algn="ctr"/>
                      <a:r>
                        <a:rPr lang="en-US" sz="2400" dirty="0"/>
                        <a:t>Groups</a:t>
                      </a:r>
                    </a:p>
                  </a:txBody>
                  <a:tcPr anchor="ctr"/>
                </a:tc>
                <a:tc rowSpan="2">
                  <a:txBody>
                    <a:bodyPr/>
                    <a:lstStyle/>
                    <a:p>
                      <a:pPr algn="ctr"/>
                      <a:r>
                        <a:rPr lang="en-US" sz="2400" dirty="0"/>
                        <a:t>N</a:t>
                      </a:r>
                    </a:p>
                  </a:txBody>
                  <a:tcPr anchor="ctr"/>
                </a:tc>
                <a:tc gridSpan="3">
                  <a:txBody>
                    <a:bodyPr/>
                    <a:lstStyle/>
                    <a:p>
                      <a:pPr algn="ctr"/>
                      <a:r>
                        <a:rPr lang="en-US" sz="2000" dirty="0"/>
                        <a:t>Participant Preference</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vMerge="1">
                  <a:txBody>
                    <a:bodyPr/>
                    <a:lstStyle/>
                    <a:p>
                      <a:endParaRPr lang="en-US"/>
                    </a:p>
                  </a:txBody>
                  <a:tcPr/>
                </a:tc>
                <a:tc vMerge="1">
                  <a:txBody>
                    <a:bodyPr/>
                    <a:lstStyle/>
                    <a:p>
                      <a:pPr algn="ctr"/>
                      <a:endParaRPr lang="en-US"/>
                    </a:p>
                  </a:txBody>
                  <a:tcPr/>
                </a:tc>
                <a:tc>
                  <a:txBody>
                    <a:bodyPr/>
                    <a:lstStyle/>
                    <a:p>
                      <a:pPr algn="ctr"/>
                      <a:r>
                        <a:rPr lang="en-US" sz="2400" b="1" dirty="0"/>
                        <a:t>4-Point</a:t>
                      </a:r>
                    </a:p>
                  </a:txBody>
                  <a:tcPr/>
                </a:tc>
                <a:tc>
                  <a:txBody>
                    <a:bodyPr/>
                    <a:lstStyle/>
                    <a:p>
                      <a:pPr algn="ctr"/>
                      <a:r>
                        <a:rPr lang="en-US" sz="2400" b="1" dirty="0"/>
                        <a:t>3P-FF</a:t>
                      </a:r>
                    </a:p>
                  </a:txBody>
                  <a:tcPr/>
                </a:tc>
                <a:tc>
                  <a:txBody>
                    <a:bodyPr/>
                    <a:lstStyle/>
                    <a:p>
                      <a:pPr algn="ctr"/>
                      <a:r>
                        <a:rPr lang="en-US" sz="2400" b="1" dirty="0"/>
                        <a:t>SA-RF</a:t>
                      </a:r>
                    </a:p>
                  </a:txBody>
                  <a:tcPr/>
                </a:tc>
                <a:extLst>
                  <a:ext uri="{0D108BD9-81ED-4DB2-BD59-A6C34878D82A}">
                    <a16:rowId xmlns:a16="http://schemas.microsoft.com/office/drawing/2014/main" val="10001"/>
                  </a:ext>
                </a:extLst>
              </a:tr>
              <a:tr h="370840">
                <a:tc>
                  <a:txBody>
                    <a:bodyPr/>
                    <a:lstStyle/>
                    <a:p>
                      <a:r>
                        <a:rPr lang="en-US" sz="2400" dirty="0"/>
                        <a:t>MWC</a:t>
                      </a:r>
                    </a:p>
                  </a:txBody>
                  <a:tcPr/>
                </a:tc>
                <a:tc>
                  <a:txBody>
                    <a:bodyPr/>
                    <a:lstStyle/>
                    <a:p>
                      <a:pPr algn="ctr"/>
                      <a:r>
                        <a:rPr lang="en-US" sz="2400" dirty="0"/>
                        <a:t>15</a:t>
                      </a:r>
                    </a:p>
                  </a:txBody>
                  <a:tcPr/>
                </a:tc>
                <a:tc>
                  <a:txBody>
                    <a:bodyPr/>
                    <a:lstStyle/>
                    <a:p>
                      <a:pPr algn="ctr"/>
                      <a:r>
                        <a:rPr lang="en-US" sz="2400" dirty="0"/>
                        <a:t>3</a:t>
                      </a:r>
                    </a:p>
                  </a:txBody>
                  <a:tcPr/>
                </a:tc>
                <a:tc>
                  <a:txBody>
                    <a:bodyPr/>
                    <a:lstStyle/>
                    <a:p>
                      <a:pPr algn="ctr"/>
                      <a:r>
                        <a:rPr lang="en-US" sz="2400" dirty="0"/>
                        <a:t>3</a:t>
                      </a:r>
                    </a:p>
                  </a:txBody>
                  <a:tcPr/>
                </a:tc>
                <a:tc>
                  <a:txBody>
                    <a:bodyPr/>
                    <a:lstStyle/>
                    <a:p>
                      <a:pPr algn="ctr"/>
                      <a:r>
                        <a:rPr lang="en-US" sz="2400" dirty="0"/>
                        <a:t>9</a:t>
                      </a:r>
                    </a:p>
                  </a:txBody>
                  <a:tcPr/>
                </a:tc>
                <a:extLst>
                  <a:ext uri="{0D108BD9-81ED-4DB2-BD59-A6C34878D82A}">
                    <a16:rowId xmlns:a16="http://schemas.microsoft.com/office/drawing/2014/main" val="10002"/>
                  </a:ext>
                </a:extLst>
              </a:tr>
              <a:tr h="370840">
                <a:tc>
                  <a:txBody>
                    <a:bodyPr/>
                    <a:lstStyle/>
                    <a:p>
                      <a:r>
                        <a:rPr lang="en-US" sz="2400" dirty="0"/>
                        <a:t>PWC</a:t>
                      </a:r>
                    </a:p>
                  </a:txBody>
                  <a:tcPr/>
                </a:tc>
                <a:tc>
                  <a:txBody>
                    <a:bodyPr/>
                    <a:lstStyle/>
                    <a:p>
                      <a:pPr algn="ctr"/>
                      <a:r>
                        <a:rPr lang="en-US" sz="2400" dirty="0"/>
                        <a:t>15*</a:t>
                      </a:r>
                    </a:p>
                  </a:txBody>
                  <a:tcPr/>
                </a:tc>
                <a:tc>
                  <a:txBody>
                    <a:bodyPr/>
                    <a:lstStyle/>
                    <a:p>
                      <a:pPr algn="ctr"/>
                      <a:r>
                        <a:rPr lang="en-US" sz="2400" dirty="0"/>
                        <a:t>2</a:t>
                      </a:r>
                    </a:p>
                  </a:txBody>
                  <a:tcPr/>
                </a:tc>
                <a:tc>
                  <a:txBody>
                    <a:bodyPr/>
                    <a:lstStyle/>
                    <a:p>
                      <a:pPr algn="ctr"/>
                      <a:r>
                        <a:rPr lang="en-US" sz="2400" dirty="0"/>
                        <a:t>2</a:t>
                      </a:r>
                    </a:p>
                  </a:txBody>
                  <a:tcPr/>
                </a:tc>
                <a:tc>
                  <a:txBody>
                    <a:bodyPr/>
                    <a:lstStyle/>
                    <a:p>
                      <a:pPr algn="ctr"/>
                      <a:r>
                        <a:rPr lang="en-US" sz="2400" dirty="0"/>
                        <a:t>10</a:t>
                      </a:r>
                    </a:p>
                  </a:txBody>
                  <a:tcPr/>
                </a:tc>
                <a:extLst>
                  <a:ext uri="{0D108BD9-81ED-4DB2-BD59-A6C34878D82A}">
                    <a16:rowId xmlns:a16="http://schemas.microsoft.com/office/drawing/2014/main" val="10003"/>
                  </a:ext>
                </a:extLst>
              </a:tr>
              <a:tr h="370840">
                <a:tc>
                  <a:txBody>
                    <a:bodyPr/>
                    <a:lstStyle/>
                    <a:p>
                      <a:r>
                        <a:rPr lang="en-US" sz="2400" dirty="0"/>
                        <a:t>Scooter</a:t>
                      </a:r>
                    </a:p>
                  </a:txBody>
                  <a:tcPr/>
                </a:tc>
                <a:tc>
                  <a:txBody>
                    <a:bodyPr/>
                    <a:lstStyle/>
                    <a:p>
                      <a:pPr algn="ctr"/>
                      <a:r>
                        <a:rPr lang="en-US" sz="2400" dirty="0"/>
                        <a:t>6</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6</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2712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p:txBody>
          <a:bodyPr anchor="b">
            <a:normAutofit/>
          </a:bodyPr>
          <a:lstStyle/>
          <a:p>
            <a:pPr algn="l"/>
            <a:r>
              <a:rPr lang="en-US" sz="4400">
                <a:solidFill>
                  <a:srgbClr val="FFFFFF"/>
                </a:solidFill>
              </a:rPr>
              <a:t>U. S. Access Board:</a:t>
            </a:r>
            <a:br>
              <a:rPr lang="en-US" sz="4400">
                <a:solidFill>
                  <a:srgbClr val="FFFFFF"/>
                </a:solidFill>
              </a:rPr>
            </a:br>
            <a:r>
              <a:rPr lang="en-US" sz="4400">
                <a:solidFill>
                  <a:srgbClr val="FFFFFF"/>
                </a:solidFill>
              </a:rPr>
              <a:t>Accessibility Guidelines for Buses and Vans</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pPr algn="l"/>
            <a:r>
              <a:rPr lang="en-US" sz="2500">
                <a:solidFill>
                  <a:srgbClr val="FFFFFF"/>
                </a:solidFill>
              </a:rPr>
              <a:t>Scott Windley, Accessibility Specialist</a:t>
            </a:r>
          </a:p>
        </p:txBody>
      </p:sp>
      <p:sp>
        <p:nvSpPr>
          <p:cNvPr id="2" name="Slide Number Placeholder 1">
            <a:extLst>
              <a:ext uri="{FF2B5EF4-FFF2-40B4-BE49-F238E27FC236}">
                <a16:creationId xmlns:a16="http://schemas.microsoft.com/office/drawing/2014/main" id="{E8E355DA-29CD-4EB9-AA24-EF71D17F78B8}"/>
              </a:ext>
            </a:extLst>
          </p:cNvPr>
          <p:cNvSpPr>
            <a:spLocks noGrp="1"/>
          </p:cNvSpPr>
          <p:nvPr>
            <p:ph type="sldNum" sz="quarter" idx="12"/>
          </p:nvPr>
        </p:nvSpPr>
        <p:spPr/>
        <p:txBody>
          <a:bodyPr/>
          <a:lstStyle/>
          <a:p>
            <a:fld id="{7705BDCA-5594-4972-87B5-AB3059BF9480}" type="slidenum">
              <a:rPr lang="en-US" smtClean="0"/>
              <a:t>6</a:t>
            </a:fld>
            <a:endParaRPr lang="en-US"/>
          </a:p>
        </p:txBody>
      </p:sp>
    </p:spTree>
    <p:extLst>
      <p:ext uri="{BB962C8B-B14F-4D97-AF65-F5344CB8AC3E}">
        <p14:creationId xmlns:p14="http://schemas.microsoft.com/office/powerpoint/2010/main" val="27275002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7030" y="2235200"/>
            <a:ext cx="7571232" cy="2387600"/>
          </a:xfrm>
        </p:spPr>
        <p:txBody>
          <a:bodyPr/>
          <a:lstStyle/>
          <a:p>
            <a:r>
              <a:rPr lang="en-US" sz="4000" dirty="0"/>
              <a:t>Securement (FIELD)</a:t>
            </a:r>
            <a:endParaRPr lang="en-US" sz="3200" b="0" dirty="0"/>
          </a:p>
        </p:txBody>
      </p:sp>
    </p:spTree>
    <p:extLst>
      <p:ext uri="{BB962C8B-B14F-4D97-AF65-F5344CB8AC3E}">
        <p14:creationId xmlns:p14="http://schemas.microsoft.com/office/powerpoint/2010/main" val="2906613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4F04085-004C-5440-B61C-0BDCBB92C6C6}"/>
              </a:ext>
            </a:extLst>
          </p:cNvPr>
          <p:cNvSpPr>
            <a:spLocks noGrp="1"/>
          </p:cNvSpPr>
          <p:nvPr>
            <p:ph type="title"/>
          </p:nvPr>
        </p:nvSpPr>
        <p:spPr>
          <a:xfrm>
            <a:off x="184556" y="75434"/>
            <a:ext cx="10515600" cy="868430"/>
          </a:xfrm>
        </p:spPr>
        <p:txBody>
          <a:bodyPr>
            <a:normAutofit/>
          </a:bodyPr>
          <a:lstStyle/>
          <a:p>
            <a:r>
              <a:rPr lang="en-US" sz="4000" b="1" dirty="0">
                <a:latin typeface="+mn-lt"/>
              </a:rPr>
              <a:t>Research Design (n=40)</a:t>
            </a:r>
          </a:p>
        </p:txBody>
      </p:sp>
      <p:graphicFrame>
        <p:nvGraphicFramePr>
          <p:cNvPr id="9" name="Table 8">
            <a:extLst>
              <a:ext uri="{FF2B5EF4-FFF2-40B4-BE49-F238E27FC236}">
                <a16:creationId xmlns:a16="http://schemas.microsoft.com/office/drawing/2014/main" id="{1C7797E6-0859-924F-A5AF-CB464D7D1A57}"/>
              </a:ext>
            </a:extLst>
          </p:cNvPr>
          <p:cNvGraphicFramePr>
            <a:graphicFrameLocks noGrp="1"/>
          </p:cNvGraphicFramePr>
          <p:nvPr>
            <p:extLst>
              <p:ext uri="{D42A27DB-BD31-4B8C-83A1-F6EECF244321}">
                <p14:modId xmlns:p14="http://schemas.microsoft.com/office/powerpoint/2010/main" val="2898676158"/>
              </p:ext>
            </p:extLst>
          </p:nvPr>
        </p:nvGraphicFramePr>
        <p:xfrm>
          <a:off x="773724" y="1327754"/>
          <a:ext cx="10152183" cy="1828800"/>
        </p:xfrm>
        <a:graphic>
          <a:graphicData uri="http://schemas.openxmlformats.org/drawingml/2006/table">
            <a:tbl>
              <a:tblPr firstRow="1" bandRow="1">
                <a:tableStyleId>{6E25E649-3F16-4E02-A733-19D2CDBF48F0}</a:tableStyleId>
              </a:tblPr>
              <a:tblGrid>
                <a:gridCol w="3384061">
                  <a:extLst>
                    <a:ext uri="{9D8B030D-6E8A-4147-A177-3AD203B41FA5}">
                      <a16:colId xmlns:a16="http://schemas.microsoft.com/office/drawing/2014/main" val="20000"/>
                    </a:ext>
                  </a:extLst>
                </a:gridCol>
                <a:gridCol w="3384061">
                  <a:extLst>
                    <a:ext uri="{9D8B030D-6E8A-4147-A177-3AD203B41FA5}">
                      <a16:colId xmlns:a16="http://schemas.microsoft.com/office/drawing/2014/main" val="20001"/>
                    </a:ext>
                  </a:extLst>
                </a:gridCol>
                <a:gridCol w="3384061">
                  <a:extLst>
                    <a:ext uri="{9D8B030D-6E8A-4147-A177-3AD203B41FA5}">
                      <a16:colId xmlns:a16="http://schemas.microsoft.com/office/drawing/2014/main" val="1375337024"/>
                    </a:ext>
                  </a:extLst>
                </a:gridCol>
              </a:tblGrid>
              <a:tr h="370840">
                <a:tc>
                  <a:txBody>
                    <a:bodyPr/>
                    <a:lstStyle/>
                    <a:p>
                      <a:pPr algn="ctr"/>
                      <a:r>
                        <a:rPr lang="en-US" sz="2400" dirty="0"/>
                        <a:t>Participant</a:t>
                      </a:r>
                      <a:r>
                        <a:rPr lang="en-US" sz="2400" baseline="0" dirty="0"/>
                        <a:t> Group</a:t>
                      </a:r>
                      <a:endParaRPr lang="en-US" sz="2400" dirty="0"/>
                    </a:p>
                  </a:txBody>
                  <a:tcPr/>
                </a:tc>
                <a:tc>
                  <a:txBody>
                    <a:bodyPr/>
                    <a:lstStyle/>
                    <a:p>
                      <a:pPr algn="ctr"/>
                      <a:r>
                        <a:rPr lang="en-US" sz="2400" dirty="0"/>
                        <a:t>n</a:t>
                      </a:r>
                    </a:p>
                  </a:txBody>
                  <a:tcPr/>
                </a:tc>
                <a:tc>
                  <a:txBody>
                    <a:bodyPr/>
                    <a:lstStyle/>
                    <a:p>
                      <a:pPr algn="ctr"/>
                      <a:r>
                        <a:rPr lang="en-US" sz="2400" dirty="0"/>
                        <a:t>Age Range</a:t>
                      </a:r>
                    </a:p>
                  </a:txBody>
                  <a:tcPr/>
                </a:tc>
                <a:extLst>
                  <a:ext uri="{0D108BD9-81ED-4DB2-BD59-A6C34878D82A}">
                    <a16:rowId xmlns:a16="http://schemas.microsoft.com/office/drawing/2014/main" val="10000"/>
                  </a:ext>
                </a:extLst>
              </a:tr>
              <a:tr h="370840">
                <a:tc>
                  <a:txBody>
                    <a:bodyPr/>
                    <a:lstStyle/>
                    <a:p>
                      <a:pPr algn="ctr"/>
                      <a:r>
                        <a:rPr lang="en-US" sz="2400" dirty="0"/>
                        <a:t>Manual Wheelchair</a:t>
                      </a:r>
                    </a:p>
                  </a:txBody>
                  <a:tcPr/>
                </a:tc>
                <a:tc>
                  <a:txBody>
                    <a:bodyPr/>
                    <a:lstStyle/>
                    <a:p>
                      <a:pPr algn="ctr"/>
                      <a:r>
                        <a:rPr lang="en-US" sz="2000" dirty="0"/>
                        <a:t>14</a:t>
                      </a:r>
                    </a:p>
                  </a:txBody>
                  <a:tcPr/>
                </a:tc>
                <a:tc>
                  <a:txBody>
                    <a:bodyPr/>
                    <a:lstStyle/>
                    <a:p>
                      <a:pPr algn="ctr"/>
                      <a:r>
                        <a:rPr lang="en-US" sz="2000" dirty="0"/>
                        <a:t>28-71</a:t>
                      </a:r>
                    </a:p>
                  </a:txBody>
                  <a:tcPr/>
                </a:tc>
                <a:extLst>
                  <a:ext uri="{0D108BD9-81ED-4DB2-BD59-A6C34878D82A}">
                    <a16:rowId xmlns:a16="http://schemas.microsoft.com/office/drawing/2014/main" val="10001"/>
                  </a:ext>
                </a:extLst>
              </a:tr>
              <a:tr h="370840">
                <a:tc>
                  <a:txBody>
                    <a:bodyPr/>
                    <a:lstStyle/>
                    <a:p>
                      <a:pPr algn="ctr"/>
                      <a:r>
                        <a:rPr lang="en-US" sz="2400" dirty="0"/>
                        <a:t>Power</a:t>
                      </a:r>
                      <a:r>
                        <a:rPr lang="en-US" sz="2400" baseline="0" dirty="0"/>
                        <a:t> Wheelchair</a:t>
                      </a:r>
                      <a:endParaRPr lang="en-US" sz="2400" dirty="0"/>
                    </a:p>
                  </a:txBody>
                  <a:tcPr/>
                </a:tc>
                <a:tc>
                  <a:txBody>
                    <a:bodyPr/>
                    <a:lstStyle/>
                    <a:p>
                      <a:pPr algn="ctr"/>
                      <a:r>
                        <a:rPr lang="en-US" sz="2000" dirty="0"/>
                        <a:t>19</a:t>
                      </a:r>
                    </a:p>
                  </a:txBody>
                  <a:tcPr/>
                </a:tc>
                <a:tc>
                  <a:txBody>
                    <a:bodyPr/>
                    <a:lstStyle/>
                    <a:p>
                      <a:pPr algn="ctr"/>
                      <a:r>
                        <a:rPr lang="en-US" sz="2000" dirty="0"/>
                        <a:t>32-74</a:t>
                      </a:r>
                    </a:p>
                  </a:txBody>
                  <a:tcPr/>
                </a:tc>
                <a:extLst>
                  <a:ext uri="{0D108BD9-81ED-4DB2-BD59-A6C34878D82A}">
                    <a16:rowId xmlns:a16="http://schemas.microsoft.com/office/drawing/2014/main" val="10002"/>
                  </a:ext>
                </a:extLst>
              </a:tr>
              <a:tr h="420745">
                <a:tc>
                  <a:txBody>
                    <a:bodyPr/>
                    <a:lstStyle/>
                    <a:p>
                      <a:pPr algn="ctr"/>
                      <a:r>
                        <a:rPr lang="en-US" sz="2400" dirty="0"/>
                        <a:t>Scooter</a:t>
                      </a:r>
                    </a:p>
                  </a:txBody>
                  <a:tcPr/>
                </a:tc>
                <a:tc>
                  <a:txBody>
                    <a:bodyPr/>
                    <a:lstStyle/>
                    <a:p>
                      <a:pPr algn="ctr"/>
                      <a:r>
                        <a:rPr lang="en-US" sz="2000" dirty="0"/>
                        <a:t>7</a:t>
                      </a:r>
                    </a:p>
                  </a:txBody>
                  <a:tcPr/>
                </a:tc>
                <a:tc>
                  <a:txBody>
                    <a:bodyPr/>
                    <a:lstStyle/>
                    <a:p>
                      <a:pPr algn="ctr"/>
                      <a:r>
                        <a:rPr lang="en-US" sz="2000" dirty="0"/>
                        <a:t>38-65</a:t>
                      </a:r>
                    </a:p>
                  </a:txBody>
                  <a:tcPr/>
                </a:tc>
                <a:extLst>
                  <a:ext uri="{0D108BD9-81ED-4DB2-BD59-A6C34878D82A}">
                    <a16:rowId xmlns:a16="http://schemas.microsoft.com/office/drawing/2014/main" val="10003"/>
                  </a:ext>
                </a:extLst>
              </a:tr>
            </a:tbl>
          </a:graphicData>
        </a:graphic>
      </p:graphicFrame>
      <p:pic>
        <p:nvPicPr>
          <p:cNvPr id="8" name="Picture 7" descr="Photo of woman using the 3P-FF on an actual fixed-route bus.">
            <a:extLst>
              <a:ext uri="{FF2B5EF4-FFF2-40B4-BE49-F238E27FC236}">
                <a16:creationId xmlns:a16="http://schemas.microsoft.com/office/drawing/2014/main" id="{F78FC867-F995-464B-A270-4935B97DB9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3880" y="3381327"/>
            <a:ext cx="3812431" cy="3049944"/>
          </a:xfrm>
          <a:prstGeom prst="rect">
            <a:avLst/>
          </a:prstGeom>
        </p:spPr>
      </p:pic>
      <p:sp>
        <p:nvSpPr>
          <p:cNvPr id="11" name="TextBox 10">
            <a:extLst>
              <a:ext uri="{FF2B5EF4-FFF2-40B4-BE49-F238E27FC236}">
                <a16:creationId xmlns:a16="http://schemas.microsoft.com/office/drawing/2014/main" id="{9E3D8F19-64F5-BC44-A0A1-C90E31D5D3A6}"/>
              </a:ext>
            </a:extLst>
          </p:cNvPr>
          <p:cNvSpPr txBox="1"/>
          <p:nvPr/>
        </p:nvSpPr>
        <p:spPr>
          <a:xfrm>
            <a:off x="1882105" y="6371927"/>
            <a:ext cx="4067603" cy="400110"/>
          </a:xfrm>
          <a:prstGeom prst="rect">
            <a:avLst/>
          </a:prstGeom>
          <a:noFill/>
        </p:spPr>
        <p:txBody>
          <a:bodyPr wrap="square" rtlCol="0">
            <a:spAutoFit/>
          </a:bodyPr>
          <a:lstStyle/>
          <a:p>
            <a:pPr algn="ctr"/>
            <a:r>
              <a:rPr lang="en-US" sz="2000" dirty="0"/>
              <a:t>3P-FF</a:t>
            </a:r>
          </a:p>
        </p:txBody>
      </p:sp>
      <p:pic>
        <p:nvPicPr>
          <p:cNvPr id="10" name="Picture 9" descr="Photo of an individual in a power wheelchair using the SA-RF on an actual fixed-route bus.">
            <a:extLst>
              <a:ext uri="{FF2B5EF4-FFF2-40B4-BE49-F238E27FC236}">
                <a16:creationId xmlns:a16="http://schemas.microsoft.com/office/drawing/2014/main" id="{5C2532FD-EBBE-D545-AE7B-BCBDC18D42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94276" y="3403353"/>
            <a:ext cx="3812432" cy="3023586"/>
          </a:xfrm>
          <a:prstGeom prst="rect">
            <a:avLst/>
          </a:prstGeom>
        </p:spPr>
      </p:pic>
      <p:sp>
        <p:nvSpPr>
          <p:cNvPr id="14" name="TextBox 13">
            <a:extLst>
              <a:ext uri="{FF2B5EF4-FFF2-40B4-BE49-F238E27FC236}">
                <a16:creationId xmlns:a16="http://schemas.microsoft.com/office/drawing/2014/main" id="{8A035188-63F2-8242-B300-6DCAA8947094}"/>
              </a:ext>
            </a:extLst>
          </p:cNvPr>
          <p:cNvSpPr txBox="1"/>
          <p:nvPr/>
        </p:nvSpPr>
        <p:spPr>
          <a:xfrm>
            <a:off x="5639105" y="6371927"/>
            <a:ext cx="4067603" cy="400110"/>
          </a:xfrm>
          <a:prstGeom prst="rect">
            <a:avLst/>
          </a:prstGeom>
          <a:noFill/>
        </p:spPr>
        <p:txBody>
          <a:bodyPr wrap="square" rtlCol="0">
            <a:spAutoFit/>
          </a:bodyPr>
          <a:lstStyle/>
          <a:p>
            <a:pPr algn="ctr"/>
            <a:r>
              <a:rPr lang="en-US" sz="2000" dirty="0"/>
              <a:t>SA-RF</a:t>
            </a:r>
          </a:p>
        </p:txBody>
      </p:sp>
    </p:spTree>
    <p:extLst>
      <p:ext uri="{BB962C8B-B14F-4D97-AF65-F5344CB8AC3E}">
        <p14:creationId xmlns:p14="http://schemas.microsoft.com/office/powerpoint/2010/main" val="2774848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F1BA2DB-3E73-4E4C-961C-D7997BB0E045}"/>
              </a:ext>
            </a:extLst>
          </p:cNvPr>
          <p:cNvSpPr>
            <a:spLocks noGrp="1"/>
          </p:cNvSpPr>
          <p:nvPr>
            <p:ph type="title"/>
          </p:nvPr>
        </p:nvSpPr>
        <p:spPr>
          <a:xfrm>
            <a:off x="184556" y="75434"/>
            <a:ext cx="10515600" cy="868430"/>
          </a:xfrm>
        </p:spPr>
        <p:txBody>
          <a:bodyPr>
            <a:normAutofit/>
          </a:bodyPr>
          <a:lstStyle/>
          <a:p>
            <a:r>
              <a:rPr lang="en-US" sz="4000" b="1" dirty="0">
                <a:latin typeface="+mn-lt"/>
              </a:rPr>
              <a:t>Findings </a:t>
            </a:r>
            <a:r>
              <a:rPr lang="en-US" sz="4000" b="1" dirty="0">
                <a:solidFill>
                  <a:srgbClr val="005BBB"/>
                </a:solidFill>
              </a:rPr>
              <a:t>— </a:t>
            </a:r>
            <a:r>
              <a:rPr lang="en-US" sz="4000" b="1" dirty="0">
                <a:latin typeface="+mn-lt"/>
              </a:rPr>
              <a:t>Difficulty/Acceptability</a:t>
            </a:r>
          </a:p>
        </p:txBody>
      </p:sp>
      <p:pic>
        <p:nvPicPr>
          <p:cNvPr id="8" name="Picture 7" descr="Two sets of box plots showing participants' difficulty and acceptability ratings using the two different securement systems. While manual and power chair users found both securement systems relatively easy and acceptable, scooter users found the SA-RF to be very difficult and less acceptable. ">
            <a:extLst>
              <a:ext uri="{FF2B5EF4-FFF2-40B4-BE49-F238E27FC236}">
                <a16:creationId xmlns:a16="http://schemas.microsoft.com/office/drawing/2014/main" id="{3B7D7B79-5D70-664D-981F-EC5D6741AD0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556" y="1312080"/>
            <a:ext cx="11727526" cy="4822019"/>
          </a:xfrm>
          <a:prstGeom prst="rect">
            <a:avLst/>
          </a:prstGeom>
        </p:spPr>
      </p:pic>
    </p:spTree>
    <p:extLst>
      <p:ext uri="{BB962C8B-B14F-4D97-AF65-F5344CB8AC3E}">
        <p14:creationId xmlns:p14="http://schemas.microsoft.com/office/powerpoint/2010/main" val="2884382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75353B5-DB68-D449-B3F6-10B4D01BEDE6}"/>
              </a:ext>
            </a:extLst>
          </p:cNvPr>
          <p:cNvSpPr>
            <a:spLocks noGrp="1"/>
          </p:cNvSpPr>
          <p:nvPr>
            <p:ph type="title"/>
          </p:nvPr>
        </p:nvSpPr>
        <p:spPr>
          <a:xfrm>
            <a:off x="184556" y="75434"/>
            <a:ext cx="10515600" cy="868430"/>
          </a:xfrm>
        </p:spPr>
        <p:txBody>
          <a:bodyPr>
            <a:normAutofit/>
          </a:bodyPr>
          <a:lstStyle/>
          <a:p>
            <a:r>
              <a:rPr lang="en-US" sz="4000" b="1" dirty="0">
                <a:latin typeface="+mn-lt"/>
              </a:rPr>
              <a:t>Findings </a:t>
            </a:r>
            <a:r>
              <a:rPr lang="en-US" sz="4000" b="1" dirty="0">
                <a:solidFill>
                  <a:srgbClr val="005BBB"/>
                </a:solidFill>
              </a:rPr>
              <a:t>— </a:t>
            </a:r>
            <a:r>
              <a:rPr lang="en-US" sz="4000" b="1" dirty="0">
                <a:latin typeface="+mn-lt"/>
              </a:rPr>
              <a:t>RAPUUD, Securement Device</a:t>
            </a:r>
          </a:p>
        </p:txBody>
      </p:sp>
      <p:pic>
        <p:nvPicPr>
          <p:cNvPr id="10" name="Picture 9" descr="Two RADAR graphs showing participants' usability ratings for boh the 3P-FF and the Quantum SA-RF. ">
            <a:extLst>
              <a:ext uri="{FF2B5EF4-FFF2-40B4-BE49-F238E27FC236}">
                <a16:creationId xmlns:a16="http://schemas.microsoft.com/office/drawing/2014/main" id="{A006C1A3-F065-E640-AC59-9AC629416E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267" y="1466850"/>
            <a:ext cx="11548533" cy="5029200"/>
          </a:xfrm>
          <a:prstGeom prst="rect">
            <a:avLst/>
          </a:prstGeom>
        </p:spPr>
      </p:pic>
    </p:spTree>
    <p:extLst>
      <p:ext uri="{BB962C8B-B14F-4D97-AF65-F5344CB8AC3E}">
        <p14:creationId xmlns:p14="http://schemas.microsoft.com/office/powerpoint/2010/main" val="90857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BF3266C-8F6A-134E-85F0-F577F681BF48}"/>
              </a:ext>
            </a:extLst>
          </p:cNvPr>
          <p:cNvSpPr>
            <a:spLocks noGrp="1"/>
          </p:cNvSpPr>
          <p:nvPr>
            <p:ph type="title"/>
          </p:nvPr>
        </p:nvSpPr>
        <p:spPr>
          <a:xfrm>
            <a:off x="184556" y="75434"/>
            <a:ext cx="10515600" cy="868430"/>
          </a:xfrm>
        </p:spPr>
        <p:txBody>
          <a:bodyPr>
            <a:normAutofit/>
          </a:bodyPr>
          <a:lstStyle/>
          <a:p>
            <a:r>
              <a:rPr lang="en-US" sz="4000" b="1" dirty="0">
                <a:latin typeface="+mn-lt"/>
              </a:rPr>
              <a:t>Findings </a:t>
            </a:r>
            <a:r>
              <a:rPr lang="en-US" sz="4000" b="1" dirty="0">
                <a:solidFill>
                  <a:srgbClr val="005BBB"/>
                </a:solidFill>
              </a:rPr>
              <a:t>— </a:t>
            </a:r>
            <a:r>
              <a:rPr lang="en-US" sz="4000" b="1" dirty="0">
                <a:latin typeface="+mn-lt"/>
              </a:rPr>
              <a:t>Rear-Facing</a:t>
            </a:r>
          </a:p>
        </p:txBody>
      </p:sp>
      <p:pic>
        <p:nvPicPr>
          <p:cNvPr id="12" name="Picture 11" descr="Box plot of participant responses to perceptions of rear-facing securement. While the median responses Strongly Agree that the rear-facing orientation causes low motion sickness and is safe while riding, participants Somewhat Disagree that the rear-facing makes it easy to identify where the bos is going and where to get off.">
            <a:extLst>
              <a:ext uri="{FF2B5EF4-FFF2-40B4-BE49-F238E27FC236}">
                <a16:creationId xmlns:a16="http://schemas.microsoft.com/office/drawing/2014/main" id="{2ED16930-0BFD-4C46-9535-964FC71FD2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3457" y="1161660"/>
            <a:ext cx="7256607" cy="5183291"/>
          </a:xfrm>
          <a:prstGeom prst="rect">
            <a:avLst/>
          </a:prstGeom>
        </p:spPr>
      </p:pic>
    </p:spTree>
    <p:extLst>
      <p:ext uri="{BB962C8B-B14F-4D97-AF65-F5344CB8AC3E}">
        <p14:creationId xmlns:p14="http://schemas.microsoft.com/office/powerpoint/2010/main" val="1302936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354" y="0"/>
            <a:ext cx="11224846" cy="994411"/>
          </a:xfrm>
        </p:spPr>
        <p:txBody>
          <a:bodyPr>
            <a:normAutofit/>
          </a:bodyPr>
          <a:lstStyle/>
          <a:p>
            <a:r>
              <a:rPr lang="en-US" sz="4000" b="1" dirty="0">
                <a:latin typeface="+mn-lt"/>
              </a:rPr>
              <a:t>Summary of Findings</a:t>
            </a:r>
          </a:p>
        </p:txBody>
      </p:sp>
      <p:sp>
        <p:nvSpPr>
          <p:cNvPr id="5" name="Content Placeholder 2">
            <a:extLst>
              <a:ext uri="{FF2B5EF4-FFF2-40B4-BE49-F238E27FC236}">
                <a16:creationId xmlns:a16="http://schemas.microsoft.com/office/drawing/2014/main" id="{F605C95B-808D-4743-91BB-A4C1B3F3F34F}"/>
              </a:ext>
            </a:extLst>
          </p:cNvPr>
          <p:cNvSpPr txBox="1">
            <a:spLocks/>
          </p:cNvSpPr>
          <p:nvPr/>
        </p:nvSpPr>
        <p:spPr>
          <a:xfrm>
            <a:off x="281354" y="1289273"/>
            <a:ext cx="11699317" cy="5179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
            </a:pPr>
            <a:r>
              <a:rPr lang="en-US" sz="2400" dirty="0">
                <a:solidFill>
                  <a:srgbClr val="666666"/>
                </a:solidFill>
              </a:rPr>
              <a:t>A slight majority preferred the SA-RF system to the 3P-FF system. </a:t>
            </a:r>
          </a:p>
          <a:p>
            <a:pPr>
              <a:buFont typeface="Wingdings" pitchFamily="2" charset="2"/>
              <a:buChar char="§"/>
            </a:pPr>
            <a:r>
              <a:rPr lang="en-US" sz="2400" dirty="0">
                <a:solidFill>
                  <a:srgbClr val="666666"/>
                </a:solidFill>
              </a:rPr>
              <a:t>Although MWC and PWC users rated the use of the SA-RF favorably on many measures, participants in this field study were less likely to prefer the SA-RF. </a:t>
            </a:r>
          </a:p>
          <a:p>
            <a:pPr>
              <a:buFont typeface="Wingdings" pitchFamily="2" charset="2"/>
              <a:buChar char="§"/>
            </a:pPr>
            <a:r>
              <a:rPr lang="en-US" sz="2400" dirty="0">
                <a:solidFill>
                  <a:srgbClr val="666666"/>
                </a:solidFill>
              </a:rPr>
              <a:t>SC users consistently rated both securement systems as more difficult to use and requiring greater physical effort than MWC and PWC users. </a:t>
            </a:r>
          </a:p>
          <a:p>
            <a:pPr>
              <a:buFont typeface="Wingdings" pitchFamily="2" charset="2"/>
              <a:buChar char="§"/>
            </a:pPr>
            <a:r>
              <a:rPr lang="en-US" sz="2400" dirty="0">
                <a:solidFill>
                  <a:schemeClr val="tx1">
                    <a:lumMod val="75000"/>
                  </a:schemeClr>
                </a:solidFill>
              </a:rPr>
              <a:t>PWC and SC users were almost evenly divided between using fixed-route more or less often due to the presence of the SA-RF.</a:t>
            </a:r>
            <a:endParaRPr lang="en-US" sz="2400" dirty="0">
              <a:solidFill>
                <a:srgbClr val="666666"/>
              </a:solidFill>
            </a:endParaRPr>
          </a:p>
          <a:p>
            <a:pPr>
              <a:buFont typeface="Wingdings" pitchFamily="2" charset="2"/>
              <a:buChar char="§"/>
            </a:pPr>
            <a:r>
              <a:rPr lang="en-US" sz="2400" dirty="0">
                <a:solidFill>
                  <a:schemeClr val="tx1">
                    <a:lumMod val="75000"/>
                  </a:schemeClr>
                </a:solidFill>
              </a:rPr>
              <a:t>Design research is needed to explore the capacity for scooters to be secured (rear-facing) safely in public transportation vehicles. </a:t>
            </a:r>
          </a:p>
          <a:p>
            <a:pPr>
              <a:buFont typeface="Wingdings" pitchFamily="2" charset="2"/>
              <a:buChar char="§"/>
            </a:pPr>
            <a:endParaRPr lang="en-US" sz="2400">
              <a:solidFill>
                <a:schemeClr val="tx1">
                  <a:lumMod val="75000"/>
                </a:schemeClr>
              </a:solidFill>
            </a:endParaRPr>
          </a:p>
        </p:txBody>
      </p:sp>
    </p:spTree>
    <p:extLst>
      <p:ext uri="{BB962C8B-B14F-4D97-AF65-F5344CB8AC3E}">
        <p14:creationId xmlns:p14="http://schemas.microsoft.com/office/powerpoint/2010/main" val="367165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FA59D5-124A-364A-94BE-B70F0C58AF46}"/>
              </a:ext>
            </a:extLst>
          </p:cNvPr>
          <p:cNvSpPr>
            <a:spLocks noGrp="1"/>
          </p:cNvSpPr>
          <p:nvPr>
            <p:ph type="title"/>
          </p:nvPr>
        </p:nvSpPr>
        <p:spPr>
          <a:xfrm>
            <a:off x="184556" y="75434"/>
            <a:ext cx="11665322" cy="868430"/>
          </a:xfrm>
        </p:spPr>
        <p:txBody>
          <a:bodyPr>
            <a:normAutofit/>
          </a:bodyPr>
          <a:lstStyle/>
          <a:p>
            <a:pPr>
              <a:lnSpc>
                <a:spcPct val="100000"/>
              </a:lnSpc>
              <a:buClr>
                <a:srgbClr val="005BBB"/>
              </a:buClr>
            </a:pPr>
            <a:r>
              <a:rPr lang="en-US" sz="4000" b="1" dirty="0">
                <a:latin typeface="+mn-lt"/>
              </a:rPr>
              <a:t>Research Implications for Self-Driving Vehicles</a:t>
            </a:r>
          </a:p>
        </p:txBody>
      </p:sp>
      <p:sp>
        <p:nvSpPr>
          <p:cNvPr id="3" name="Content Placeholder 2"/>
          <p:cNvSpPr>
            <a:spLocks noGrp="1"/>
          </p:cNvSpPr>
          <p:nvPr>
            <p:ph idx="1"/>
          </p:nvPr>
        </p:nvSpPr>
        <p:spPr>
          <a:xfrm>
            <a:off x="184556" y="1278439"/>
            <a:ext cx="11408730" cy="5159683"/>
          </a:xfrm>
        </p:spPr>
        <p:txBody>
          <a:bodyPr>
            <a:normAutofit/>
          </a:bodyPr>
          <a:lstStyle/>
          <a:p>
            <a:pPr>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Maneuvering and securing in public transportation are challenging for individuals with mobility and sensory impairments.</a:t>
            </a:r>
          </a:p>
          <a:p>
            <a:pPr>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Need for greater clearances for maneuvering and securement as evidenced by changing wheelchair dimensions.</a:t>
            </a:r>
          </a:p>
          <a:p>
            <a:pPr lvl="0">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Reconfigurable spaces/seating will need to accommodate a wide range of rider needs and preferences.</a:t>
            </a:r>
          </a:p>
          <a:p>
            <a:pPr>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Fare payment tasks add to the challenges and should be eliminated during trips.</a:t>
            </a:r>
          </a:p>
          <a:p>
            <a:pPr lvl="0">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Audio and tactile communication may assist those who are blind or have visual impairments more effectively way find within the vehicles. </a:t>
            </a:r>
          </a:p>
          <a:p>
            <a:pPr>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Sensing of passenger status (located properly, secured, etc.) will be important.</a:t>
            </a:r>
          </a:p>
          <a:p>
            <a:pPr>
              <a:lnSpc>
                <a:spcPct val="100000"/>
              </a:lnSpc>
              <a:spcBef>
                <a:spcPts val="0"/>
              </a:spcBef>
              <a:spcAft>
                <a:spcPts val="600"/>
              </a:spcAft>
              <a:buFont typeface="Wingdings" panose="05000000000000000000" pitchFamily="2" charset="2"/>
              <a:buChar char="§"/>
            </a:pPr>
            <a:r>
              <a:rPr lang="en-US" sz="2400" dirty="0">
                <a:solidFill>
                  <a:schemeClr val="tx1"/>
                </a:solidFill>
                <a:latin typeface="Arial" panose="020B0604020202020204"/>
              </a:rPr>
              <a:t>Independent wheelchair securement requires significant space and designs that accommodate diverse mobility devices.</a:t>
            </a:r>
            <a:endParaRPr lang="en-US" sz="2600" dirty="0">
              <a:solidFill>
                <a:schemeClr val="tx1"/>
              </a:solidFill>
              <a:latin typeface="Arial" panose="020B0604020202020204"/>
            </a:endParaRPr>
          </a:p>
        </p:txBody>
      </p:sp>
    </p:spTree>
    <p:extLst>
      <p:ext uri="{BB962C8B-B14F-4D97-AF65-F5344CB8AC3E}">
        <p14:creationId xmlns:p14="http://schemas.microsoft.com/office/powerpoint/2010/main" val="1092592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4" y="331144"/>
            <a:ext cx="6638544" cy="942485"/>
          </a:xfrm>
        </p:spPr>
        <p:txBody>
          <a:bodyPr>
            <a:normAutofit/>
          </a:bodyPr>
          <a:lstStyle/>
          <a:p>
            <a:r>
              <a:rPr lang="en-US" sz="4000" dirty="0"/>
              <a:t>Sponsor</a:t>
            </a:r>
          </a:p>
        </p:txBody>
      </p:sp>
      <p:sp>
        <p:nvSpPr>
          <p:cNvPr id="5" name="Text Placeholder 4"/>
          <p:cNvSpPr>
            <a:spLocks noGrp="1"/>
          </p:cNvSpPr>
          <p:nvPr>
            <p:ph type="body" sz="quarter" idx="10"/>
          </p:nvPr>
        </p:nvSpPr>
        <p:spPr>
          <a:xfrm>
            <a:off x="250153" y="1666167"/>
            <a:ext cx="7415567" cy="3673276"/>
          </a:xfrm>
        </p:spPr>
        <p:txBody>
          <a:bodyPr>
            <a:normAutofit/>
          </a:bodyPr>
          <a:lstStyle/>
          <a:p>
            <a:pPr>
              <a:lnSpc>
                <a:spcPct val="110000"/>
              </a:lnSpc>
              <a:spcAft>
                <a:spcPts val="600"/>
              </a:spcAft>
            </a:pPr>
            <a:r>
              <a:rPr lang="en-US" sz="2000" dirty="0"/>
              <a:t>This presentation was funded in part by grants from the National Institute on Disability, Independent Living, and Rehabilitation Research (NIDILRR) grant numbers H133E080019, 90IFRE0010, and 90RE5011. NIDILRR is a Center within the Administration for Community Living (ACL), Department of Health and Human Services (HHS). The contents of this presentation do not necessarily represent the policy of NIDILRR, ACL, HHS, and you should not assume endorsement by the Federal Government.</a:t>
            </a:r>
          </a:p>
        </p:txBody>
      </p:sp>
    </p:spTree>
    <p:extLst>
      <p:ext uri="{BB962C8B-B14F-4D97-AF65-F5344CB8AC3E}">
        <p14:creationId xmlns:p14="http://schemas.microsoft.com/office/powerpoint/2010/main" val="336791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3" y="723682"/>
            <a:ext cx="9789586" cy="942485"/>
          </a:xfrm>
        </p:spPr>
        <p:txBody>
          <a:bodyPr>
            <a:noAutofit/>
          </a:bodyPr>
          <a:lstStyle/>
          <a:p>
            <a:r>
              <a:rPr lang="en-US" sz="4000" dirty="0"/>
              <a:t>Questions/Comments</a:t>
            </a:r>
          </a:p>
        </p:txBody>
      </p:sp>
      <p:sp>
        <p:nvSpPr>
          <p:cNvPr id="5" name="Text Placeholder 4"/>
          <p:cNvSpPr>
            <a:spLocks noGrp="1"/>
          </p:cNvSpPr>
          <p:nvPr>
            <p:ph type="body" sz="quarter" idx="10"/>
          </p:nvPr>
        </p:nvSpPr>
        <p:spPr>
          <a:xfrm>
            <a:off x="250153" y="2237667"/>
            <a:ext cx="8485633" cy="2558268"/>
          </a:xfrm>
        </p:spPr>
        <p:txBody>
          <a:bodyPr>
            <a:normAutofit/>
          </a:bodyPr>
          <a:lstStyle/>
          <a:p>
            <a:pPr>
              <a:lnSpc>
                <a:spcPct val="100000"/>
              </a:lnSpc>
              <a:spcBef>
                <a:spcPts val="0"/>
              </a:spcBef>
            </a:pPr>
            <a:r>
              <a:rPr lang="en-US" sz="2400" dirty="0"/>
              <a:t>Jordana L. Maisel, PhD </a:t>
            </a:r>
          </a:p>
          <a:p>
            <a:pPr>
              <a:lnSpc>
                <a:spcPct val="100000"/>
              </a:lnSpc>
              <a:spcBef>
                <a:spcPts val="0"/>
              </a:spcBef>
            </a:pPr>
            <a:r>
              <a:rPr lang="en-US" sz="2400" dirty="0"/>
              <a:t>Center for Inclusive Design and Environmental Access</a:t>
            </a:r>
          </a:p>
          <a:p>
            <a:pPr>
              <a:lnSpc>
                <a:spcPct val="100000"/>
              </a:lnSpc>
              <a:spcBef>
                <a:spcPts val="0"/>
              </a:spcBef>
            </a:pPr>
            <a:r>
              <a:rPr lang="en-US" sz="2400" dirty="0"/>
              <a:t>University at Buffalo School of Architecture and Planning</a:t>
            </a:r>
          </a:p>
          <a:p>
            <a:pPr>
              <a:lnSpc>
                <a:spcPct val="100000"/>
              </a:lnSpc>
              <a:spcBef>
                <a:spcPts val="0"/>
              </a:spcBef>
            </a:pPr>
            <a:r>
              <a:rPr lang="en-US" sz="2400" dirty="0"/>
              <a:t>309 Hayes Hall  |  3435 Main St.  |  Buffalo, NY 14214-8030</a:t>
            </a:r>
          </a:p>
          <a:p>
            <a:pPr>
              <a:lnSpc>
                <a:spcPct val="100000"/>
              </a:lnSpc>
              <a:spcBef>
                <a:spcPts val="0"/>
              </a:spcBef>
            </a:pPr>
            <a:r>
              <a:rPr lang="en-US" sz="2400" dirty="0"/>
              <a:t>jlmaisel@buffalo.edu   </a:t>
            </a:r>
          </a:p>
          <a:p>
            <a:pPr>
              <a:lnSpc>
                <a:spcPct val="100000"/>
              </a:lnSpc>
              <a:spcBef>
                <a:spcPts val="0"/>
              </a:spcBef>
            </a:pPr>
            <a:r>
              <a:rPr lang="en-US" sz="2400" dirty="0"/>
              <a:t>idea.ap.buffalo.edu</a:t>
            </a:r>
          </a:p>
        </p:txBody>
      </p:sp>
    </p:spTree>
    <p:extLst>
      <p:ext uri="{BB962C8B-B14F-4D97-AF65-F5344CB8AC3E}">
        <p14:creationId xmlns:p14="http://schemas.microsoft.com/office/powerpoint/2010/main" val="3724161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94805" y="640263"/>
            <a:ext cx="3759240" cy="1344975"/>
          </a:xfrm>
        </p:spPr>
        <p:txBody>
          <a:bodyPr vert="horz" lIns="91440" tIns="45720" rIns="91440" bIns="45720" rtlCol="0" anchor="ctr">
            <a:normAutofit/>
          </a:bodyPr>
          <a:lstStyle/>
          <a:p>
            <a:r>
              <a:rPr lang="en-US" sz="4000" dirty="0">
                <a:solidFill>
                  <a:schemeClr val="tx1"/>
                </a:solidFill>
              </a:rPr>
              <a:t>Open Discussion </a:t>
            </a: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381851" y="1836410"/>
            <a:ext cx="4233761" cy="4372019"/>
          </a:xfrm>
        </p:spPr>
        <p:txBody>
          <a:bodyPr vert="horz" lIns="91440" tIns="45720" rIns="91440" bIns="45720" rtlCol="0" anchor="t">
            <a:normAutofit fontScale="92500" lnSpcReduction="10000"/>
          </a:bodyPr>
          <a:lstStyle/>
          <a:p>
            <a:r>
              <a:rPr lang="en-US" sz="1700" dirty="0"/>
              <a:t>Request to share information, ideas, or comments using Zoom’s Q &amp; A feature:</a:t>
            </a:r>
          </a:p>
          <a:p>
            <a:pPr lvl="1"/>
            <a:r>
              <a:rPr lang="en-US" sz="1700" dirty="0"/>
              <a:t>Microphone – you will be allowed to speak</a:t>
            </a:r>
            <a:endParaRPr lang="en-US" sz="1700">
              <a:cs typeface="Calibri"/>
            </a:endParaRPr>
          </a:p>
          <a:p>
            <a:pPr lvl="1"/>
            <a:r>
              <a:rPr lang="en-US" sz="1700" dirty="0"/>
              <a:t>Question – you will not speak, (moderator will read question)</a:t>
            </a:r>
          </a:p>
          <a:p>
            <a:pPr lvl="1"/>
            <a:r>
              <a:rPr lang="en-US" sz="1700" dirty="0"/>
              <a:t>Name (and organization)</a:t>
            </a:r>
          </a:p>
          <a:p>
            <a:pPr lvl="1"/>
            <a:r>
              <a:rPr lang="en-US" sz="1700" dirty="0"/>
              <a:t>Brief description of content</a:t>
            </a:r>
          </a:p>
          <a:p>
            <a:r>
              <a:rPr lang="en-US" sz="1700" dirty="0"/>
              <a:t>Host will enter you into queue</a:t>
            </a:r>
          </a:p>
          <a:p>
            <a:r>
              <a:rPr lang="en-US" sz="1700" dirty="0"/>
              <a:t>Moderator will announce when you should unmute (*6 by phone)</a:t>
            </a:r>
          </a:p>
          <a:p>
            <a:r>
              <a:rPr lang="en-US" sz="1700" dirty="0"/>
              <a:t>Moderator will also announce next in que</a:t>
            </a:r>
          </a:p>
          <a:p>
            <a:r>
              <a:rPr lang="en-US" sz="1700" dirty="0"/>
              <a:t>Presenters may respond to some comments</a:t>
            </a:r>
          </a:p>
          <a:p>
            <a:r>
              <a:rPr lang="en-US" sz="1700" dirty="0"/>
              <a:t>Alternative:  </a:t>
            </a:r>
            <a:r>
              <a:rPr lang="en-US" sz="1700" dirty="0">
                <a:hlinkClick r:id="rId3"/>
              </a:rPr>
              <a:t>events@access-board.gov</a:t>
            </a:r>
            <a:endParaRPr lang="en-US" sz="1700"/>
          </a:p>
          <a:p>
            <a:r>
              <a:rPr lang="en-US" sz="1700" dirty="0"/>
              <a:t>ASL – note in request to comment</a:t>
            </a:r>
          </a:p>
          <a:p>
            <a:r>
              <a:rPr lang="en-US" sz="1700" dirty="0"/>
              <a:t>Please limit comments to &lt; 2 min. </a:t>
            </a:r>
            <a:endParaRPr lang="en-US" sz="1700" dirty="0">
              <a:cs typeface="Calibri"/>
            </a:endParaRPr>
          </a:p>
        </p:txBody>
      </p:sp>
    </p:spTree>
    <p:extLst>
      <p:ext uri="{BB962C8B-B14F-4D97-AF65-F5344CB8AC3E}">
        <p14:creationId xmlns:p14="http://schemas.microsoft.com/office/powerpoint/2010/main" val="3237553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Image of AV with ramp deployed and person in power chair ascending the ramp.  ">
            <a:extLst>
              <a:ext uri="{FF2B5EF4-FFF2-40B4-BE49-F238E27FC236}">
                <a16:creationId xmlns:a16="http://schemas.microsoft.com/office/drawing/2014/main" id="{E0BB11ED-082A-4D05-BD1D-0879BEEBCE9F}"/>
              </a:ext>
            </a:extLst>
          </p:cNvPr>
          <p:cNvPicPr>
            <a:picLocks noChangeAspect="1"/>
          </p:cNvPicPr>
          <p:nvPr/>
        </p:nvPicPr>
        <p:blipFill rotWithShape="1">
          <a:blip r:embed="rId2" cstate="email">
            <a:alphaModFix/>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17" name="Rectangle 10">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6518B91A-E791-4AF3-A40C-BC6D3EB7B321}"/>
              </a:ext>
            </a:extLst>
          </p:cNvPr>
          <p:cNvSpPr>
            <a:spLocks noGrp="1"/>
          </p:cNvSpPr>
          <p:nvPr>
            <p:ph type="title"/>
          </p:nvPr>
        </p:nvSpPr>
        <p:spPr>
          <a:xfrm>
            <a:off x="969264" y="5154168"/>
            <a:ext cx="6973204" cy="1261872"/>
          </a:xfrm>
        </p:spPr>
        <p:txBody>
          <a:bodyPr vert="horz" lIns="91440" tIns="45720" rIns="91440" bIns="45720" rtlCol="0" anchor="ctr">
            <a:normAutofit/>
          </a:bodyPr>
          <a:lstStyle/>
          <a:p>
            <a:r>
              <a:rPr lang="en-US" sz="4800" b="1">
                <a:solidFill>
                  <a:schemeClr val="tx1">
                    <a:lumMod val="85000"/>
                    <a:lumOff val="15000"/>
                  </a:schemeClr>
                </a:solidFill>
              </a:rPr>
              <a:t>Boarding and Exiting </a:t>
            </a:r>
          </a:p>
        </p:txBody>
      </p:sp>
      <p:cxnSp>
        <p:nvCxnSpPr>
          <p:cNvPr id="18" name="Straight Connector 12">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C6A8549-26D2-4364-9350-88F13E02156B}"/>
              </a:ext>
            </a:extLst>
          </p:cNvPr>
          <p:cNvSpPr>
            <a:spLocks noGrp="1"/>
          </p:cNvSpPr>
          <p:nvPr>
            <p:ph type="sldNum" sz="quarter" idx="12"/>
          </p:nvPr>
        </p:nvSpPr>
        <p:spPr>
          <a:xfrm>
            <a:off x="10225314" y="6553690"/>
            <a:ext cx="1128486" cy="274320"/>
          </a:xfrm>
        </p:spPr>
        <p:txBody>
          <a:bodyPr vert="horz" lIns="91440" tIns="45720" rIns="91440" bIns="45720" rtlCol="0" anchor="ctr">
            <a:normAutofit/>
          </a:bodyPr>
          <a:lstStyle/>
          <a:p>
            <a:pPr>
              <a:spcAft>
                <a:spcPts val="600"/>
              </a:spcAft>
              <a:defRPr/>
            </a:pPr>
            <a:fld id="{7705BDCA-5594-4972-87B5-AB3059BF9480}" type="slidenum">
              <a:rPr lang="en-US" sz="1050">
                <a:solidFill>
                  <a:schemeClr val="tx1"/>
                </a:solidFill>
                <a:latin typeface="Calibri" panose="020F0502020204030204"/>
              </a:rPr>
              <a:pPr>
                <a:spcAft>
                  <a:spcPts val="600"/>
                </a:spcAft>
                <a:defRPr/>
              </a:pPr>
              <a:t>7</a:t>
            </a:fld>
            <a:endParaRPr lang="en-US" sz="1050">
              <a:solidFill>
                <a:schemeClr val="tx1"/>
              </a:solidFill>
              <a:latin typeface="Calibri" panose="020F0502020204030204"/>
            </a:endParaRPr>
          </a:p>
        </p:txBody>
      </p:sp>
    </p:spTree>
    <p:extLst>
      <p:ext uri="{BB962C8B-B14F-4D97-AF65-F5344CB8AC3E}">
        <p14:creationId xmlns:p14="http://schemas.microsoft.com/office/powerpoint/2010/main" val="2445365910"/>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B377-F883-4E78-A711-84AE87D96A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Online Dialogue</a:t>
            </a:r>
          </a:p>
        </p:txBody>
      </p:sp>
      <p:sp>
        <p:nvSpPr>
          <p:cNvPr id="3" name="Content Placeholder 2">
            <a:extLst>
              <a:ext uri="{FF2B5EF4-FFF2-40B4-BE49-F238E27FC236}">
                <a16:creationId xmlns:a16="http://schemas.microsoft.com/office/drawing/2014/main" id="{1A4B6110-918B-428C-8AF9-FB9AFAA0D0F8}"/>
              </a:ext>
            </a:extLst>
          </p:cNvPr>
          <p:cNvSpPr>
            <a:spLocks noGrp="1"/>
          </p:cNvSpPr>
          <p:nvPr>
            <p:ph sz="half" idx="1"/>
          </p:nvPr>
        </p:nvSpPr>
        <p:spPr>
          <a:xfrm>
            <a:off x="838200" y="1825625"/>
            <a:ext cx="6934200" cy="4351338"/>
          </a:xfrm>
        </p:spPr>
        <p:txBody>
          <a:bodyPr vert="horz" lIns="91440" tIns="45720" rIns="91440" bIns="45720" rtlCol="0" anchor="ctr">
            <a:normAutofit/>
          </a:bodyPr>
          <a:lstStyle/>
          <a:p>
            <a:r>
              <a:rPr lang="en-US" dirty="0"/>
              <a:t>Continue the conversation Online</a:t>
            </a:r>
          </a:p>
          <a:p>
            <a:pPr lvl="1"/>
            <a:r>
              <a:rPr lang="en-US">
                <a:hlinkClick r:id="rId2"/>
              </a:rPr>
              <a:t>http://transportationinnovation.ideascale.com</a:t>
            </a:r>
            <a:endParaRPr lang="en-US"/>
          </a:p>
          <a:p>
            <a:pPr lvl="1"/>
            <a:r>
              <a:rPr lang="en-US" dirty="0"/>
              <a:t>Share ideas, comment, vote</a:t>
            </a:r>
          </a:p>
          <a:p>
            <a:pPr lvl="1"/>
            <a:r>
              <a:rPr lang="en-US" dirty="0"/>
              <a:t>For assistance, email:  </a:t>
            </a:r>
            <a:r>
              <a:rPr lang="en-US" dirty="0">
                <a:hlinkClick r:id="rId3"/>
              </a:rPr>
              <a:t>ePolicyWorks@dol.gov</a:t>
            </a:r>
            <a:r>
              <a:rPr lang="en-US" dirty="0"/>
              <a:t> </a:t>
            </a:r>
          </a:p>
        </p:txBody>
      </p:sp>
      <p:pic>
        <p:nvPicPr>
          <p:cNvPr id="6" name="Content Placeholder 5" descr="Screenshot of online dialogue webpage ">
            <a:extLst>
              <a:ext uri="{FF2B5EF4-FFF2-40B4-BE49-F238E27FC236}">
                <a16:creationId xmlns:a16="http://schemas.microsoft.com/office/drawing/2014/main" id="{37E74B3D-3DD5-4187-9872-72B17FD3AC54}"/>
              </a:ext>
            </a:extLst>
          </p:cNvPr>
          <p:cNvPicPr>
            <a:picLocks noGrp="1" noChangeAspect="1"/>
          </p:cNvPicPr>
          <p:nvPr>
            <p:ph sz="half" idx="2"/>
          </p:nvPr>
        </p:nvPicPr>
        <p:blipFill rotWithShape="1">
          <a:blip r:embed="rId4" cstate="email">
            <a:extLst>
              <a:ext uri="{28A0092B-C50C-407E-A947-70E740481C1C}">
                <a14:useLocalDpi xmlns:a14="http://schemas.microsoft.com/office/drawing/2010/main"/>
              </a:ext>
            </a:extLst>
          </a:blip>
          <a:stretch/>
        </p:blipFill>
        <p:spPr>
          <a:xfrm>
            <a:off x="8033657" y="1825625"/>
            <a:ext cx="3849712" cy="4351338"/>
          </a:xfrm>
        </p:spPr>
      </p:pic>
      <p:sp>
        <p:nvSpPr>
          <p:cNvPr id="4" name="Slide Number Placeholder 3">
            <a:extLst>
              <a:ext uri="{FF2B5EF4-FFF2-40B4-BE49-F238E27FC236}">
                <a16:creationId xmlns:a16="http://schemas.microsoft.com/office/drawing/2014/main" id="{B78CFE58-11A9-411C-B4C0-734B47F63A4E}"/>
              </a:ext>
            </a:extLst>
          </p:cNvPr>
          <p:cNvSpPr>
            <a:spLocks noGrp="1"/>
          </p:cNvSpPr>
          <p:nvPr>
            <p:ph type="sldNum" sz="quarter" idx="12"/>
          </p:nvPr>
        </p:nvSpPr>
        <p:spPr/>
        <p:txBody>
          <a:bodyPr/>
          <a:lstStyle/>
          <a:p>
            <a:fld id="{7705BDCA-5594-4972-87B5-AB3059BF9480}" type="slidenum">
              <a:rPr lang="en-US" dirty="0" smtClean="0"/>
              <a:t>70</a:t>
            </a:fld>
            <a:endParaRPr lang="en-US" dirty="0"/>
          </a:p>
        </p:txBody>
      </p:sp>
    </p:spTree>
    <p:extLst>
      <p:ext uri="{BB962C8B-B14F-4D97-AF65-F5344CB8AC3E}">
        <p14:creationId xmlns:p14="http://schemas.microsoft.com/office/powerpoint/2010/main" val="17161752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7FB1-73CF-435D-ADD3-CF9F0CB7E38A}"/>
              </a:ext>
            </a:extLst>
          </p:cNvPr>
          <p:cNvSpPr>
            <a:spLocks noGrp="1"/>
          </p:cNvSpPr>
          <p:nvPr>
            <p:ph type="title"/>
          </p:nvPr>
        </p:nvSpPr>
        <p:spPr/>
        <p:txBody>
          <a:bodyPr/>
          <a:lstStyle/>
          <a:p>
            <a:r>
              <a:rPr lang="en-US" dirty="0"/>
              <a:t>Next Session </a:t>
            </a:r>
          </a:p>
        </p:txBody>
      </p:sp>
      <p:sp>
        <p:nvSpPr>
          <p:cNvPr id="3" name="Content Placeholder 2">
            <a:extLst>
              <a:ext uri="{FF2B5EF4-FFF2-40B4-BE49-F238E27FC236}">
                <a16:creationId xmlns:a16="http://schemas.microsoft.com/office/drawing/2014/main" id="{B72D33FD-47E3-437D-AB7B-A7539182B618}"/>
              </a:ext>
            </a:extLst>
          </p:cNvPr>
          <p:cNvSpPr>
            <a:spLocks noGrp="1"/>
          </p:cNvSpPr>
          <p:nvPr>
            <p:ph idx="1"/>
          </p:nvPr>
        </p:nvSpPr>
        <p:spPr>
          <a:xfrm>
            <a:off x="838200" y="1825625"/>
            <a:ext cx="10515600" cy="4825546"/>
          </a:xfrm>
        </p:spPr>
        <p:txBody>
          <a:bodyPr vert="horz" lIns="91440" tIns="45720" rIns="91440" bIns="45720" rtlCol="0" anchor="t">
            <a:normAutofit/>
          </a:bodyPr>
          <a:lstStyle/>
          <a:p>
            <a:pPr marL="0" indent="0">
              <a:buNone/>
            </a:pPr>
            <a:r>
              <a:rPr lang="en-US" sz="2400" dirty="0"/>
              <a:t>Accessibility for Passengers with Sensory and Cognitive Disabilities: Part 1</a:t>
            </a:r>
          </a:p>
          <a:p>
            <a:pPr marL="0" indent="0">
              <a:buNone/>
            </a:pPr>
            <a:r>
              <a:rPr lang="en-US" sz="2000" i="1" dirty="0"/>
              <a:t>This session will address ride hailing and on-board communication for passengers with hearing, visual, or cognitive disabilities.</a:t>
            </a:r>
          </a:p>
          <a:p>
            <a:pPr marL="0" indent="0">
              <a:buNone/>
            </a:pPr>
            <a:r>
              <a:rPr lang="en-US" sz="2000" b="1" dirty="0"/>
              <a:t>April 7, 2021, 2:00 – 3:30 (ET)</a:t>
            </a:r>
            <a:endParaRPr lang="en-US" sz="2000"/>
          </a:p>
          <a:p>
            <a:pPr marL="0" indent="0">
              <a:buNone/>
            </a:pPr>
            <a:endParaRPr lang="en-US" sz="2000"/>
          </a:p>
          <a:p>
            <a:pPr marL="0" indent="0">
              <a:buNone/>
            </a:pPr>
            <a:r>
              <a:rPr lang="en-US" sz="2000" dirty="0"/>
              <a:t>Presenters:</a:t>
            </a:r>
          </a:p>
          <a:p>
            <a:r>
              <a:rPr lang="en-US" sz="2000" dirty="0"/>
              <a:t>Hendrik </a:t>
            </a:r>
            <a:r>
              <a:rPr lang="en-US" sz="2000" dirty="0" err="1"/>
              <a:t>Opstelten</a:t>
            </a:r>
            <a:r>
              <a:rPr lang="en-US" sz="2000" dirty="0"/>
              <a:t> – Federal Transit Administration (FTA) </a:t>
            </a:r>
            <a:endParaRPr lang="en-US" sz="2000">
              <a:cs typeface="Calibri"/>
            </a:endParaRPr>
          </a:p>
          <a:p>
            <a:r>
              <a:rPr lang="en-US" sz="2000" dirty="0"/>
              <a:t>Anil Lewis – National Federation of the Blind (NFB) </a:t>
            </a:r>
            <a:endParaRPr lang="en-US" sz="2000">
              <a:cs typeface="Calibri"/>
            </a:endParaRPr>
          </a:p>
          <a:p>
            <a:r>
              <a:rPr lang="en-US" sz="2000" dirty="0"/>
              <a:t>Dr. Robin Brewer, University of Michigan</a:t>
            </a:r>
          </a:p>
          <a:p>
            <a:r>
              <a:rPr lang="en-US" sz="2000" dirty="0"/>
              <a:t>Dr. Christian Vogler, Gallaudet University</a:t>
            </a:r>
            <a:endParaRPr lang="en-US" sz="2000" dirty="0">
              <a:cs typeface="Calibri"/>
            </a:endParaRPr>
          </a:p>
        </p:txBody>
      </p:sp>
      <p:sp>
        <p:nvSpPr>
          <p:cNvPr id="4" name="Slide Number Placeholder 3">
            <a:extLst>
              <a:ext uri="{FF2B5EF4-FFF2-40B4-BE49-F238E27FC236}">
                <a16:creationId xmlns:a16="http://schemas.microsoft.com/office/drawing/2014/main" id="{7A866DCE-696A-424E-B80E-D50226685EB8}"/>
              </a:ext>
            </a:extLst>
          </p:cNvPr>
          <p:cNvSpPr>
            <a:spLocks noGrp="1"/>
          </p:cNvSpPr>
          <p:nvPr>
            <p:ph type="sldNum" sz="quarter" idx="12"/>
          </p:nvPr>
        </p:nvSpPr>
        <p:spPr/>
        <p:txBody>
          <a:bodyPr/>
          <a:lstStyle/>
          <a:p>
            <a:fld id="{7705BDCA-5594-4972-87B5-AB3059BF9480}" type="slidenum">
              <a:rPr lang="en-US" dirty="0" smtClean="0"/>
              <a:t>71</a:t>
            </a:fld>
            <a:endParaRPr lang="en-US" dirty="0"/>
          </a:p>
        </p:txBody>
      </p:sp>
    </p:spTree>
    <p:extLst>
      <p:ext uri="{BB962C8B-B14F-4D97-AF65-F5344CB8AC3E}">
        <p14:creationId xmlns:p14="http://schemas.microsoft.com/office/powerpoint/2010/main" val="70341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D87C-AE08-4492-A3C1-28EBEBD41F64}"/>
              </a:ext>
              <a:ext uri="{C183D7F6-B498-43B3-948B-1728B52AA6E4}">
                <adec:decorative xmlns:adec="http://schemas.microsoft.com/office/drawing/2017/decorative" val="1"/>
              </a:ext>
            </a:extLst>
          </p:cNvPr>
          <p:cNvSpPr>
            <a:spLocks noGrp="1"/>
          </p:cNvSpPr>
          <p:nvPr>
            <p:ph type="title"/>
          </p:nvPr>
        </p:nvSpPr>
        <p:spPr>
          <a:xfrm>
            <a:off x="151175" y="777630"/>
            <a:ext cx="3688266" cy="683846"/>
          </a:xfrm>
        </p:spPr>
        <p:txBody>
          <a:bodyPr>
            <a:normAutofit fontScale="90000"/>
          </a:bodyPr>
          <a:lstStyle/>
          <a:p>
            <a:pPr algn="ctr"/>
            <a:r>
              <a:rPr lang="en-US" b="1"/>
              <a:t>Technical Criteria </a:t>
            </a:r>
          </a:p>
        </p:txBody>
      </p:sp>
      <p:sp>
        <p:nvSpPr>
          <p:cNvPr id="4" name="Text Placeholder 3">
            <a:extLst>
              <a:ext uri="{FF2B5EF4-FFF2-40B4-BE49-F238E27FC236}">
                <a16:creationId xmlns:a16="http://schemas.microsoft.com/office/drawing/2014/main" id="{31F54FB1-D2B0-4177-9707-5CACDE957598}"/>
              </a:ext>
              <a:ext uri="{C183D7F6-B498-43B3-948B-1728B52AA6E4}">
                <adec:decorative xmlns:adec="http://schemas.microsoft.com/office/drawing/2017/decorative" val="1"/>
              </a:ext>
            </a:extLst>
          </p:cNvPr>
          <p:cNvSpPr>
            <a:spLocks noGrp="1"/>
          </p:cNvSpPr>
          <p:nvPr>
            <p:ph type="body" sz="half" idx="2"/>
          </p:nvPr>
        </p:nvSpPr>
        <p:spPr>
          <a:xfrm>
            <a:off x="151175" y="1655604"/>
            <a:ext cx="3688266" cy="3960446"/>
          </a:xfrm>
        </p:spPr>
        <p:txBody>
          <a:bodyPr>
            <a:normAutofit/>
          </a:bodyPr>
          <a:lstStyle/>
          <a:p>
            <a:pPr marL="285750" indent="-285750">
              <a:buFont typeface="Arial" panose="020B0604020202020204" pitchFamily="34" charset="0"/>
              <a:buChar char="•"/>
            </a:pPr>
            <a:r>
              <a:rPr lang="en-US" sz="2800"/>
              <a:t>Walking Surfaces</a:t>
            </a:r>
          </a:p>
          <a:p>
            <a:pPr marL="285750" indent="-285750">
              <a:buFont typeface="Arial" panose="020B0604020202020204" pitchFamily="34" charset="0"/>
              <a:buChar char="•"/>
            </a:pPr>
            <a:r>
              <a:rPr lang="en-US" sz="2800"/>
              <a:t>Passenger Access Route</a:t>
            </a:r>
          </a:p>
          <a:p>
            <a:pPr marL="285750" indent="-285750">
              <a:buFont typeface="Arial" panose="020B0604020202020204" pitchFamily="34" charset="0"/>
              <a:buChar char="•"/>
            </a:pPr>
            <a:r>
              <a:rPr lang="en-US" sz="2800"/>
              <a:t>Maneuvering Through Vehicle</a:t>
            </a:r>
          </a:p>
          <a:p>
            <a:pPr marL="285750" indent="-285750">
              <a:buFont typeface="Arial" panose="020B0604020202020204" pitchFamily="34" charset="0"/>
              <a:buChar char="•"/>
            </a:pPr>
            <a:r>
              <a:rPr lang="en-US" sz="2800"/>
              <a:t>Securement Location Size</a:t>
            </a:r>
          </a:p>
          <a:p>
            <a:pPr marL="285750" indent="-285750">
              <a:buFont typeface="Arial" panose="020B0604020202020204" pitchFamily="34" charset="0"/>
              <a:buChar char="•"/>
            </a:pPr>
            <a:r>
              <a:rPr lang="en-US" sz="2800">
                <a:solidFill>
                  <a:schemeClr val="bg2"/>
                </a:solidFill>
              </a:rPr>
              <a:t>Means of Securement</a:t>
            </a:r>
          </a:p>
        </p:txBody>
      </p:sp>
      <p:sp>
        <p:nvSpPr>
          <p:cNvPr id="3" name="Content Placeholder 2">
            <a:extLst>
              <a:ext uri="{FF2B5EF4-FFF2-40B4-BE49-F238E27FC236}">
                <a16:creationId xmlns:a16="http://schemas.microsoft.com/office/drawing/2014/main" id="{AB3C84BC-4C6E-4F44-BEB5-F09B4251D22B}"/>
              </a:ext>
              <a:ext uri="{C183D7F6-B498-43B3-948B-1728B52AA6E4}">
                <adec:decorative xmlns:adec="http://schemas.microsoft.com/office/drawing/2017/decorative" val="1"/>
              </a:ext>
            </a:extLst>
          </p:cNvPr>
          <p:cNvSpPr>
            <a:spLocks noGrp="1"/>
          </p:cNvSpPr>
          <p:nvPr>
            <p:ph idx="1"/>
          </p:nvPr>
        </p:nvSpPr>
        <p:spPr>
          <a:xfrm>
            <a:off x="3970215" y="3635828"/>
            <a:ext cx="8159262" cy="2720521"/>
          </a:xfrm>
        </p:spPr>
        <p:txBody>
          <a:bodyPr vert="horz" lIns="91440" tIns="45720" rIns="91440" bIns="45720" rtlCol="0" anchor="t">
            <a:noAutofit/>
          </a:bodyPr>
          <a:lstStyle/>
          <a:p>
            <a:pPr marL="0" indent="0">
              <a:buNone/>
            </a:pPr>
            <a:r>
              <a:rPr lang="en-US" sz="4000" b="1"/>
              <a:t>Maneuvering and Securement</a:t>
            </a:r>
          </a:p>
          <a:p>
            <a:pPr lvl="1"/>
            <a:r>
              <a:rPr lang="en-US" sz="3600"/>
              <a:t>Maneuvering so that wheelchair users can get from door to securement space.  </a:t>
            </a:r>
            <a:endParaRPr lang="en-US" sz="3600">
              <a:cs typeface="Calibri"/>
            </a:endParaRPr>
          </a:p>
          <a:p>
            <a:pPr lvl="1"/>
            <a:r>
              <a:rPr lang="en-US" sz="3600"/>
              <a:t>Means of securement.</a:t>
            </a:r>
            <a:endParaRPr lang="en-US" sz="3600">
              <a:cs typeface="Calibri"/>
            </a:endParaRPr>
          </a:p>
        </p:txBody>
      </p:sp>
      <p:pic>
        <p:nvPicPr>
          <p:cNvPr id="7" name="Picture 6" descr="Close-Up Graphic of AV with doors open">
            <a:extLst>
              <a:ext uri="{FF2B5EF4-FFF2-40B4-BE49-F238E27FC236}">
                <a16:creationId xmlns:a16="http://schemas.microsoft.com/office/drawing/2014/main" id="{7F2C1460-52D2-4A6E-9FEB-C5B6596B9AEF}"/>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4989797" y="193272"/>
            <a:ext cx="6120097" cy="3442555"/>
          </a:xfrm>
          <a:prstGeom prst="rect">
            <a:avLst/>
          </a:prstGeom>
        </p:spPr>
      </p:pic>
      <p:sp>
        <p:nvSpPr>
          <p:cNvPr id="5" name="Slide Number Placeholder 4">
            <a:extLst>
              <a:ext uri="{FF2B5EF4-FFF2-40B4-BE49-F238E27FC236}">
                <a16:creationId xmlns:a16="http://schemas.microsoft.com/office/drawing/2014/main" id="{66C6EF81-F243-4592-87BD-34B1BF411C89}"/>
              </a:ext>
              <a:ext uri="{C183D7F6-B498-43B3-948B-1728B52AA6E4}">
                <adec:decorative xmlns:adec="http://schemas.microsoft.com/office/drawing/2017/decorative" val="1"/>
              </a:ext>
            </a:extLst>
          </p:cNvPr>
          <p:cNvSpPr>
            <a:spLocks noGrp="1"/>
          </p:cNvSpPr>
          <p:nvPr>
            <p:ph type="sldNum" sz="quarter" idx="12"/>
          </p:nvPr>
        </p:nvSpPr>
        <p:spPr/>
        <p:txBody>
          <a:bodyPr/>
          <a:lstStyle/>
          <a:p>
            <a:fld id="{7705BDCA-5594-4972-87B5-AB3059BF9480}" type="slidenum">
              <a:rPr lang="en-US" smtClean="0"/>
              <a:t>8</a:t>
            </a:fld>
            <a:endParaRPr lang="en-US"/>
          </a:p>
        </p:txBody>
      </p:sp>
    </p:spTree>
    <p:extLst>
      <p:ext uri="{BB962C8B-B14F-4D97-AF65-F5344CB8AC3E}">
        <p14:creationId xmlns:p14="http://schemas.microsoft.com/office/powerpoint/2010/main" val="234413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4B2B5-D386-4D2F-AE1A-C598CE0DEBAA}"/>
              </a:ext>
            </a:extLst>
          </p:cNvPr>
          <p:cNvSpPr>
            <a:spLocks noGrp="1"/>
          </p:cNvSpPr>
          <p:nvPr>
            <p:ph type="title"/>
          </p:nvPr>
        </p:nvSpPr>
        <p:spPr/>
        <p:txBody>
          <a:bodyPr>
            <a:normAutofit/>
          </a:bodyPr>
          <a:lstStyle/>
          <a:p>
            <a:pPr algn="ctr"/>
            <a:r>
              <a:rPr lang="en-US" sz="3600" b="1"/>
              <a:t>Maneuvering</a:t>
            </a:r>
          </a:p>
        </p:txBody>
      </p:sp>
      <p:sp>
        <p:nvSpPr>
          <p:cNvPr id="3" name="Content Placeholder 2">
            <a:extLst>
              <a:ext uri="{FF2B5EF4-FFF2-40B4-BE49-F238E27FC236}">
                <a16:creationId xmlns:a16="http://schemas.microsoft.com/office/drawing/2014/main" id="{129359DF-2FB4-4EE3-A5FF-16C729450333}"/>
              </a:ext>
            </a:extLst>
          </p:cNvPr>
          <p:cNvSpPr>
            <a:spLocks noGrp="1"/>
          </p:cNvSpPr>
          <p:nvPr>
            <p:ph idx="1"/>
          </p:nvPr>
        </p:nvSpPr>
        <p:spPr>
          <a:xfrm>
            <a:off x="4126523" y="3579080"/>
            <a:ext cx="7916389" cy="3142395"/>
          </a:xfrm>
        </p:spPr>
        <p:txBody>
          <a:bodyPr>
            <a:normAutofit lnSpcReduction="10000"/>
          </a:bodyPr>
          <a:lstStyle/>
          <a:p>
            <a:pPr marL="0" indent="0">
              <a:buNone/>
            </a:pPr>
            <a:r>
              <a:rPr lang="en-US" sz="4400" b="1"/>
              <a:t>Passenger Access Route </a:t>
            </a:r>
            <a:endParaRPr lang="en-US" sz="4400"/>
          </a:p>
          <a:p>
            <a:pPr marL="0" indent="0">
              <a:buNone/>
            </a:pPr>
            <a:r>
              <a:rPr lang="en-US" b="1"/>
              <a:t>Sufficient clearances to permit passenger using a wheelchair to:</a:t>
            </a:r>
          </a:p>
          <a:p>
            <a:r>
              <a:rPr lang="en-US" b="1"/>
              <a:t>Get from doors to wheelchair space </a:t>
            </a:r>
          </a:p>
          <a:p>
            <a:r>
              <a:rPr lang="en-US" b="1"/>
              <a:t>Position for securement.</a:t>
            </a:r>
          </a:p>
          <a:p>
            <a:r>
              <a:rPr lang="en-US" b="1"/>
              <a:t>Back to doors for exit.</a:t>
            </a:r>
          </a:p>
        </p:txBody>
      </p:sp>
      <p:sp>
        <p:nvSpPr>
          <p:cNvPr id="5" name="Slide Number Placeholder 4">
            <a:extLst>
              <a:ext uri="{FF2B5EF4-FFF2-40B4-BE49-F238E27FC236}">
                <a16:creationId xmlns:a16="http://schemas.microsoft.com/office/drawing/2014/main" id="{09342FF7-2325-4CF5-AED2-CA85777F80F9}"/>
              </a:ext>
            </a:extLst>
          </p:cNvPr>
          <p:cNvSpPr>
            <a:spLocks noGrp="1"/>
          </p:cNvSpPr>
          <p:nvPr>
            <p:ph type="sldNum" sz="quarter" idx="12"/>
          </p:nvPr>
        </p:nvSpPr>
        <p:spPr/>
        <p:txBody>
          <a:bodyPr/>
          <a:lstStyle/>
          <a:p>
            <a:fld id="{7705BDCA-5594-4972-87B5-AB3059BF9480}" type="slidenum">
              <a:rPr lang="en-US" smtClean="0"/>
              <a:t>9</a:t>
            </a:fld>
            <a:endParaRPr lang="en-US"/>
          </a:p>
        </p:txBody>
      </p:sp>
      <p:pic>
        <p:nvPicPr>
          <p:cNvPr id="6" name="Picture 5" descr="image of AV with ramp deployed person in power chair inside AV.  ">
            <a:extLst>
              <a:ext uri="{FF2B5EF4-FFF2-40B4-BE49-F238E27FC236}">
                <a16:creationId xmlns:a16="http://schemas.microsoft.com/office/drawing/2014/main" id="{BF28316D-0FF0-4390-B55B-5F1635EBEAF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4942905" y="136525"/>
            <a:ext cx="6120097" cy="3442554"/>
          </a:xfrm>
          <a:prstGeom prst="rect">
            <a:avLst/>
          </a:prstGeom>
        </p:spPr>
      </p:pic>
    </p:spTree>
    <p:extLst>
      <p:ext uri="{BB962C8B-B14F-4D97-AF65-F5344CB8AC3E}">
        <p14:creationId xmlns:p14="http://schemas.microsoft.com/office/powerpoint/2010/main" val="2857678386"/>
      </p:ext>
    </p:extLst>
  </p:cSld>
  <p:clrMapOvr>
    <a:masterClrMapping/>
  </p:clrMapOvr>
</p:sld>
</file>

<file path=ppt/theme/theme1.xml><?xml version="1.0" encoding="utf-8"?>
<a:theme xmlns:a="http://schemas.openxmlformats.org/drawingml/2006/main" name="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ヒラギノ角ゴ Pro W3" pitchFamily="-108" charset="-128"/>
            <a:cs typeface="ヒラギノ角ゴ Pro W3"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ヒラギノ角ゴ Pro W3" pitchFamily="-108" charset="-128"/>
            <a:cs typeface="ヒラギノ角ゴ Pro W3"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2700</Words>
  <Application>Microsoft Office PowerPoint</Application>
  <PresentationFormat>Widescreen</PresentationFormat>
  <Paragraphs>499</Paragraphs>
  <Slides>71</Slides>
  <Notes>43</Notes>
  <HiddenSlides>0</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71</vt:i4>
      </vt:variant>
    </vt:vector>
  </HeadingPairs>
  <TitlesOfParts>
    <vt:vector size="82" baseType="lpstr">
      <vt:lpstr>Georgia</vt:lpstr>
      <vt:lpstr>Arial</vt:lpstr>
      <vt:lpstr>Wingdings</vt:lpstr>
      <vt:lpstr>Segoe UI</vt:lpstr>
      <vt:lpstr>Calibri</vt:lpstr>
      <vt:lpstr>LucidaGrande</vt:lpstr>
      <vt:lpstr>Segoe UI Semibold</vt:lpstr>
      <vt:lpstr>Office Theme</vt:lpstr>
      <vt:lpstr>UB Powerpoint Template</vt:lpstr>
      <vt:lpstr>Office Theme</vt:lpstr>
      <vt:lpstr>Blank Presentation</vt:lpstr>
      <vt:lpstr>The event will begin momentarily.</vt:lpstr>
      <vt:lpstr>Inclusive Design of Autonomous Vehicles:  A Public Dialogue</vt:lpstr>
      <vt:lpstr>Agenda</vt:lpstr>
      <vt:lpstr>How to Participate</vt:lpstr>
      <vt:lpstr>Existing Accessibility Guidelines</vt:lpstr>
      <vt:lpstr>U. S. Access Board: Accessibility Guidelines for Buses and Vans</vt:lpstr>
      <vt:lpstr>Boarding and Exiting </vt:lpstr>
      <vt:lpstr>Technical Criteria </vt:lpstr>
      <vt:lpstr>Maneuvering</vt:lpstr>
      <vt:lpstr>Recommendation</vt:lpstr>
      <vt:lpstr>Wheelchair Location and Securement</vt:lpstr>
      <vt:lpstr>Maneuvering &amp; Securement</vt:lpstr>
      <vt:lpstr>Bryan Brillhart</vt:lpstr>
      <vt:lpstr>Paralift</vt:lpstr>
      <vt:lpstr>Robotics company with over 20 Years of experience in Unmanned Systems </vt:lpstr>
      <vt:lpstr>Robotic Research History</vt:lpstr>
      <vt:lpstr>Shuttles Operating on 4 Continents</vt:lpstr>
      <vt:lpstr>New Flyer - Transit Bus &amp; Coach</vt:lpstr>
      <vt:lpstr>Accessibility in Automated World</vt:lpstr>
      <vt:lpstr>ParaLift Overview</vt:lpstr>
      <vt:lpstr>Sensing and Detection</vt:lpstr>
      <vt:lpstr>Platform Agnostic</vt:lpstr>
      <vt:lpstr>Adaptability </vt:lpstr>
      <vt:lpstr>Questions</vt:lpstr>
      <vt:lpstr>Dr. Kathleen D. Klinich</vt:lpstr>
      <vt:lpstr>Miriam A. Manary</vt:lpstr>
      <vt:lpstr>Development of an  Automated Wheelchair Tiedown  and Occupant Restraint System: Initial Progress</vt:lpstr>
      <vt:lpstr>Wheelchair Transportation Safety (WTS)*</vt:lpstr>
      <vt:lpstr>Current WTORS Systems</vt:lpstr>
      <vt:lpstr>Universal Docking Interface Geometry</vt:lpstr>
      <vt:lpstr>Project Goals and Tasks</vt:lpstr>
      <vt:lpstr>Frontal model validation: surrogate wheelchair fixture</vt:lpstr>
      <vt:lpstr>Side model validation</vt:lpstr>
      <vt:lpstr>Frontal optimization parameter ranges</vt:lpstr>
      <vt:lpstr>SCARAB airbag</vt:lpstr>
      <vt:lpstr>Side impact optimization</vt:lpstr>
      <vt:lpstr>Concept: Center Airbag To Contain Humans (CATCH)</vt:lpstr>
      <vt:lpstr>UDIG Anchorages</vt:lpstr>
      <vt:lpstr>Wheelchair UDIG attachments</vt:lpstr>
      <vt:lpstr>Key goals of volunteer testing </vt:lpstr>
      <vt:lpstr>Pilot testing </vt:lpstr>
      <vt:lpstr>More information coming</vt:lpstr>
      <vt:lpstr>We would like to thank the National Highway Traffic Safety Administration for sponsoring this project.</vt:lpstr>
      <vt:lpstr>Questions?</vt:lpstr>
      <vt:lpstr>Dr. Jordana Maisel</vt:lpstr>
      <vt:lpstr>Accessibility for Passengers with Mobility Disabilities: Part 2  Maneuvering and securement</vt:lpstr>
      <vt:lpstr>Travel Chain</vt:lpstr>
      <vt:lpstr>Research Questions</vt:lpstr>
      <vt:lpstr>Interior Seating Layout</vt:lpstr>
      <vt:lpstr>Research Design — Layouts </vt:lpstr>
      <vt:lpstr>Research Design — Task Description</vt:lpstr>
      <vt:lpstr>Study Sample (n=90)</vt:lpstr>
      <vt:lpstr>Findings — WhMD Users (n=48)</vt:lpstr>
      <vt:lpstr>Findings — BVI (n=18) and WA Users (n=24)</vt:lpstr>
      <vt:lpstr>Summary</vt:lpstr>
      <vt:lpstr>Securement (Lab)</vt:lpstr>
      <vt:lpstr>Research Design — Securement (n=36)</vt:lpstr>
      <vt:lpstr>Findings — Time, All Participants</vt:lpstr>
      <vt:lpstr>Preferences</vt:lpstr>
      <vt:lpstr>Securement (FIELD)</vt:lpstr>
      <vt:lpstr>Research Design (n=40)</vt:lpstr>
      <vt:lpstr>Findings — Difficulty/Acceptability</vt:lpstr>
      <vt:lpstr>Findings — RAPUUD, Securement Device</vt:lpstr>
      <vt:lpstr>Findings — Rear-Facing</vt:lpstr>
      <vt:lpstr>Summary of Findings</vt:lpstr>
      <vt:lpstr>Research Implications for Self-Driving Vehicles</vt:lpstr>
      <vt:lpstr>Sponsor</vt:lpstr>
      <vt:lpstr>Questions/Comments</vt:lpstr>
      <vt:lpstr>Open Discussion </vt:lpstr>
      <vt:lpstr>Online Dialogue</vt:lpstr>
      <vt:lpstr>Next Session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2021-04-07T14:49:47Z</dcterms:created>
  <dcterms:modified xsi:type="dcterms:W3CDTF">2021-04-07T14:57:25Z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